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image" Target="../media/image-5-9.png"/><Relationship Id="rId10" Type="http://schemas.openxmlformats.org/officeDocument/2006/relationships/image" Target="../media/image-5-10.svg"/><Relationship Id="rId11" Type="http://schemas.openxmlformats.org/officeDocument/2006/relationships/image" Target="../media/image-5-11.png"/><Relationship Id="rId12" Type="http://schemas.openxmlformats.org/officeDocument/2006/relationships/image" Target="../media/image-5-12.svg"/><Relationship Id="rId13" Type="http://schemas.openxmlformats.org/officeDocument/2006/relationships/slideLayout" Target="../slideLayouts/slideLayout6.xml"/><Relationship Id="rId1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864037" y="2960608"/>
            <a:ext cx="12902327" cy="1543050"/>
          </a:xfrm>
          <a:prstGeom prst="rect">
            <a:avLst/>
          </a:prstGeom>
          <a:noFill/>
          <a:ln/>
        </p:spPr>
        <p:txBody>
          <a:bodyPr wrap="squar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Data Visualization Techniques &amp; Best Practices</a:t>
            </a:r>
            <a:endParaRPr lang="en-US" sz="4850" dirty="0"/>
          </a:p>
        </p:txBody>
      </p:sp>
      <p:sp>
        <p:nvSpPr>
          <p:cNvPr id="5" name="Text 2"/>
          <p:cNvSpPr/>
          <p:nvPr/>
        </p:nvSpPr>
        <p:spPr>
          <a:xfrm>
            <a:off x="864037" y="4873943"/>
            <a:ext cx="12902327" cy="395049"/>
          </a:xfrm>
          <a:prstGeom prst="rect">
            <a:avLst/>
          </a:prstGeom>
          <a:noFill/>
          <a:ln/>
        </p:spPr>
        <p:txBody>
          <a:bodyPr wrap="non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Why visualization matters in data science</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7117" y="586978"/>
            <a:ext cx="5336619" cy="666988"/>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Key Takeaways</a:t>
            </a:r>
            <a:endParaRPr lang="en-US" sz="4200" dirty="0"/>
          </a:p>
        </p:txBody>
      </p:sp>
      <p:sp>
        <p:nvSpPr>
          <p:cNvPr id="3" name="Shape 1"/>
          <p:cNvSpPr/>
          <p:nvPr/>
        </p:nvSpPr>
        <p:spPr>
          <a:xfrm>
            <a:off x="747117" y="2000964"/>
            <a:ext cx="6461403" cy="1921907"/>
          </a:xfrm>
          <a:prstGeom prst="roundRect">
            <a:avLst>
              <a:gd name="adj" fmla="val 7612"/>
            </a:avLst>
          </a:prstGeom>
          <a:solidFill>
            <a:srgbClr val="FFFFFF"/>
          </a:solidFill>
          <a:ln/>
        </p:spPr>
      </p:sp>
      <p:sp>
        <p:nvSpPr>
          <p:cNvPr id="4" name="Shape 2"/>
          <p:cNvSpPr/>
          <p:nvPr/>
        </p:nvSpPr>
        <p:spPr>
          <a:xfrm>
            <a:off x="747117" y="1970484"/>
            <a:ext cx="6461403" cy="121920"/>
          </a:xfrm>
          <a:prstGeom prst="roundRect">
            <a:avLst>
              <a:gd name="adj" fmla="val 73536"/>
            </a:avLst>
          </a:prstGeom>
          <a:solidFill>
            <a:srgbClr val="4950BC"/>
          </a:solidFill>
          <a:ln/>
        </p:spPr>
      </p:sp>
      <p:sp>
        <p:nvSpPr>
          <p:cNvPr id="5" name="Shape 3"/>
          <p:cNvSpPr/>
          <p:nvPr/>
        </p:nvSpPr>
        <p:spPr>
          <a:xfrm>
            <a:off x="3657600" y="1680805"/>
            <a:ext cx="640318" cy="640318"/>
          </a:xfrm>
          <a:prstGeom prst="roundRect">
            <a:avLst>
              <a:gd name="adj" fmla="val 142804"/>
            </a:avLst>
          </a:prstGeom>
          <a:solidFill>
            <a:srgbClr val="4950BC"/>
          </a:solidFill>
          <a:ln/>
        </p:spPr>
      </p:sp>
      <p:sp>
        <p:nvSpPr>
          <p:cNvPr id="6" name="Text 4"/>
          <p:cNvSpPr/>
          <p:nvPr/>
        </p:nvSpPr>
        <p:spPr>
          <a:xfrm>
            <a:off x="3849648" y="1840825"/>
            <a:ext cx="256103" cy="320159"/>
          </a:xfrm>
          <a:prstGeom prst="rect">
            <a:avLst/>
          </a:prstGeom>
          <a:noFill/>
          <a:ln/>
        </p:spPr>
        <p:txBody>
          <a:bodyPr wrap="none" lIns="0" tIns="0" rIns="0" bIns="0" rtlCol="0" anchor="t"/>
          <a:lstStyle/>
          <a:p>
            <a:pPr algn="l" indent="0" marL="0">
              <a:lnSpc>
                <a:spcPts val="3200"/>
              </a:lnSpc>
              <a:buNone/>
            </a:pPr>
            <a:r>
              <a:rPr lang="en-US" sz="2000" b="1" dirty="0">
                <a:solidFill>
                  <a:srgbClr val="FFFFFF"/>
                </a:solidFill>
                <a:latin typeface="Inter Bold" pitchFamily="34" charset="0"/>
                <a:ea typeface="Inter Bold" pitchFamily="34" charset="-122"/>
                <a:cs typeface="Inter Bold" pitchFamily="34" charset="-120"/>
              </a:rPr>
              <a:t>1</a:t>
            </a:r>
            <a:endParaRPr lang="en-US" sz="2000" dirty="0"/>
          </a:p>
        </p:txBody>
      </p:sp>
      <p:sp>
        <p:nvSpPr>
          <p:cNvPr id="7" name="Text 5"/>
          <p:cNvSpPr/>
          <p:nvPr/>
        </p:nvSpPr>
        <p:spPr>
          <a:xfrm>
            <a:off x="990957" y="2534603"/>
            <a:ext cx="3275052" cy="3334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Purpose Over Decoration</a:t>
            </a:r>
            <a:endParaRPr lang="en-US" sz="2100" dirty="0"/>
          </a:p>
        </p:txBody>
      </p:sp>
      <p:sp>
        <p:nvSpPr>
          <p:cNvPr id="8" name="Text 6"/>
          <p:cNvSpPr/>
          <p:nvPr/>
        </p:nvSpPr>
        <p:spPr>
          <a:xfrm>
            <a:off x="990957" y="2996089"/>
            <a:ext cx="5973723" cy="68294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Every visual element should serve the data story, not just look pretty</a:t>
            </a:r>
            <a:endParaRPr lang="en-US" sz="1650" dirty="0"/>
          </a:p>
        </p:txBody>
      </p:sp>
      <p:sp>
        <p:nvSpPr>
          <p:cNvPr id="9" name="Shape 7"/>
          <p:cNvSpPr/>
          <p:nvPr/>
        </p:nvSpPr>
        <p:spPr>
          <a:xfrm>
            <a:off x="7421880" y="2000964"/>
            <a:ext cx="6461403" cy="1921907"/>
          </a:xfrm>
          <a:prstGeom prst="roundRect">
            <a:avLst>
              <a:gd name="adj" fmla="val 7612"/>
            </a:avLst>
          </a:prstGeom>
          <a:solidFill>
            <a:srgbClr val="FFFFFF"/>
          </a:solidFill>
          <a:ln/>
        </p:spPr>
      </p:sp>
      <p:sp>
        <p:nvSpPr>
          <p:cNvPr id="10" name="Shape 8"/>
          <p:cNvSpPr/>
          <p:nvPr/>
        </p:nvSpPr>
        <p:spPr>
          <a:xfrm>
            <a:off x="7421880" y="1970484"/>
            <a:ext cx="6461403" cy="121920"/>
          </a:xfrm>
          <a:prstGeom prst="roundRect">
            <a:avLst>
              <a:gd name="adj" fmla="val 73536"/>
            </a:avLst>
          </a:prstGeom>
          <a:solidFill>
            <a:srgbClr val="4950BC"/>
          </a:solidFill>
          <a:ln/>
        </p:spPr>
      </p:sp>
      <p:sp>
        <p:nvSpPr>
          <p:cNvPr id="11" name="Shape 9"/>
          <p:cNvSpPr/>
          <p:nvPr/>
        </p:nvSpPr>
        <p:spPr>
          <a:xfrm>
            <a:off x="10332363" y="1680805"/>
            <a:ext cx="640318" cy="640318"/>
          </a:xfrm>
          <a:prstGeom prst="roundRect">
            <a:avLst>
              <a:gd name="adj" fmla="val 142804"/>
            </a:avLst>
          </a:prstGeom>
          <a:solidFill>
            <a:srgbClr val="4950BC"/>
          </a:solidFill>
          <a:ln/>
        </p:spPr>
      </p:sp>
      <p:sp>
        <p:nvSpPr>
          <p:cNvPr id="12" name="Text 10"/>
          <p:cNvSpPr/>
          <p:nvPr/>
        </p:nvSpPr>
        <p:spPr>
          <a:xfrm>
            <a:off x="10524411" y="1840825"/>
            <a:ext cx="256103" cy="320159"/>
          </a:xfrm>
          <a:prstGeom prst="rect">
            <a:avLst/>
          </a:prstGeom>
          <a:noFill/>
          <a:ln/>
        </p:spPr>
        <p:txBody>
          <a:bodyPr wrap="none" lIns="0" tIns="0" rIns="0" bIns="0" rtlCol="0" anchor="t"/>
          <a:lstStyle/>
          <a:p>
            <a:pPr algn="l" indent="0" marL="0">
              <a:lnSpc>
                <a:spcPts val="3200"/>
              </a:lnSpc>
              <a:buNone/>
            </a:pPr>
            <a:r>
              <a:rPr lang="en-US" sz="2000" b="1" dirty="0">
                <a:solidFill>
                  <a:srgbClr val="FFFFFF"/>
                </a:solidFill>
                <a:latin typeface="Inter Bold" pitchFamily="34" charset="0"/>
                <a:ea typeface="Inter Bold" pitchFamily="34" charset="-122"/>
                <a:cs typeface="Inter Bold" pitchFamily="34" charset="-120"/>
              </a:rPr>
              <a:t>2</a:t>
            </a:r>
            <a:endParaRPr lang="en-US" sz="2000" dirty="0"/>
          </a:p>
        </p:txBody>
      </p:sp>
      <p:sp>
        <p:nvSpPr>
          <p:cNvPr id="13" name="Text 11"/>
          <p:cNvSpPr/>
          <p:nvPr/>
        </p:nvSpPr>
        <p:spPr>
          <a:xfrm>
            <a:off x="7665720" y="2534603"/>
            <a:ext cx="2668310" cy="3334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Match Chart to Data</a:t>
            </a:r>
            <a:endParaRPr lang="en-US" sz="2100" dirty="0"/>
          </a:p>
        </p:txBody>
      </p:sp>
      <p:sp>
        <p:nvSpPr>
          <p:cNvPr id="14" name="Text 12"/>
          <p:cNvSpPr/>
          <p:nvPr/>
        </p:nvSpPr>
        <p:spPr>
          <a:xfrm>
            <a:off x="7665720" y="2996089"/>
            <a:ext cx="5973723" cy="68294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Choose visualization types that naturally fit your data structure and analytical goals</a:t>
            </a:r>
            <a:endParaRPr lang="en-US" sz="1650" dirty="0"/>
          </a:p>
        </p:txBody>
      </p:sp>
      <p:sp>
        <p:nvSpPr>
          <p:cNvPr id="15" name="Shape 13"/>
          <p:cNvSpPr/>
          <p:nvPr/>
        </p:nvSpPr>
        <p:spPr>
          <a:xfrm>
            <a:off x="747117" y="4456390"/>
            <a:ext cx="6461403" cy="1921907"/>
          </a:xfrm>
          <a:prstGeom prst="roundRect">
            <a:avLst>
              <a:gd name="adj" fmla="val 7612"/>
            </a:avLst>
          </a:prstGeom>
          <a:solidFill>
            <a:srgbClr val="FFFFFF"/>
          </a:solidFill>
          <a:ln/>
        </p:spPr>
      </p:sp>
      <p:sp>
        <p:nvSpPr>
          <p:cNvPr id="16" name="Shape 14"/>
          <p:cNvSpPr/>
          <p:nvPr/>
        </p:nvSpPr>
        <p:spPr>
          <a:xfrm>
            <a:off x="747117" y="4425910"/>
            <a:ext cx="6461403" cy="121920"/>
          </a:xfrm>
          <a:prstGeom prst="roundRect">
            <a:avLst>
              <a:gd name="adj" fmla="val 73536"/>
            </a:avLst>
          </a:prstGeom>
          <a:solidFill>
            <a:srgbClr val="4950BC"/>
          </a:solidFill>
          <a:ln/>
        </p:spPr>
      </p:sp>
      <p:sp>
        <p:nvSpPr>
          <p:cNvPr id="17" name="Shape 15"/>
          <p:cNvSpPr/>
          <p:nvPr/>
        </p:nvSpPr>
        <p:spPr>
          <a:xfrm>
            <a:off x="3657600" y="4136231"/>
            <a:ext cx="640318" cy="640318"/>
          </a:xfrm>
          <a:prstGeom prst="roundRect">
            <a:avLst>
              <a:gd name="adj" fmla="val 142804"/>
            </a:avLst>
          </a:prstGeom>
          <a:solidFill>
            <a:srgbClr val="4950BC"/>
          </a:solidFill>
          <a:ln/>
        </p:spPr>
      </p:sp>
      <p:sp>
        <p:nvSpPr>
          <p:cNvPr id="18" name="Text 16"/>
          <p:cNvSpPr/>
          <p:nvPr/>
        </p:nvSpPr>
        <p:spPr>
          <a:xfrm>
            <a:off x="3849648" y="4296251"/>
            <a:ext cx="256103" cy="320159"/>
          </a:xfrm>
          <a:prstGeom prst="rect">
            <a:avLst/>
          </a:prstGeom>
          <a:noFill/>
          <a:ln/>
        </p:spPr>
        <p:txBody>
          <a:bodyPr wrap="none" lIns="0" tIns="0" rIns="0" bIns="0" rtlCol="0" anchor="t"/>
          <a:lstStyle/>
          <a:p>
            <a:pPr algn="l" indent="0" marL="0">
              <a:lnSpc>
                <a:spcPts val="3200"/>
              </a:lnSpc>
              <a:buNone/>
            </a:pPr>
            <a:r>
              <a:rPr lang="en-US" sz="2000" b="1" dirty="0">
                <a:solidFill>
                  <a:srgbClr val="FFFFFF"/>
                </a:solidFill>
                <a:latin typeface="Inter Bold" pitchFamily="34" charset="0"/>
                <a:ea typeface="Inter Bold" pitchFamily="34" charset="-122"/>
                <a:cs typeface="Inter Bold" pitchFamily="34" charset="-120"/>
              </a:rPr>
              <a:t>3</a:t>
            </a:r>
            <a:endParaRPr lang="en-US" sz="2000" dirty="0"/>
          </a:p>
        </p:txBody>
      </p:sp>
      <p:sp>
        <p:nvSpPr>
          <p:cNvPr id="19" name="Text 17"/>
          <p:cNvSpPr/>
          <p:nvPr/>
        </p:nvSpPr>
        <p:spPr>
          <a:xfrm>
            <a:off x="990957" y="4990028"/>
            <a:ext cx="2668310" cy="3334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Clarity is King</a:t>
            </a:r>
            <a:endParaRPr lang="en-US" sz="2100" dirty="0"/>
          </a:p>
        </p:txBody>
      </p:sp>
      <p:sp>
        <p:nvSpPr>
          <p:cNvPr id="20" name="Text 18"/>
          <p:cNvSpPr/>
          <p:nvPr/>
        </p:nvSpPr>
        <p:spPr>
          <a:xfrm>
            <a:off x="990957" y="5451515"/>
            <a:ext cx="5973723" cy="68294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Simple, well-labeled charts always outperform complex, cluttered alternatives</a:t>
            </a:r>
            <a:endParaRPr lang="en-US" sz="1650" dirty="0"/>
          </a:p>
        </p:txBody>
      </p:sp>
      <p:sp>
        <p:nvSpPr>
          <p:cNvPr id="21" name="Shape 19"/>
          <p:cNvSpPr/>
          <p:nvPr/>
        </p:nvSpPr>
        <p:spPr>
          <a:xfrm>
            <a:off x="7421880" y="4456390"/>
            <a:ext cx="6461403" cy="1921907"/>
          </a:xfrm>
          <a:prstGeom prst="roundRect">
            <a:avLst>
              <a:gd name="adj" fmla="val 7612"/>
            </a:avLst>
          </a:prstGeom>
          <a:solidFill>
            <a:srgbClr val="FFFFFF"/>
          </a:solidFill>
          <a:ln/>
        </p:spPr>
      </p:sp>
      <p:sp>
        <p:nvSpPr>
          <p:cNvPr id="22" name="Shape 20"/>
          <p:cNvSpPr/>
          <p:nvPr/>
        </p:nvSpPr>
        <p:spPr>
          <a:xfrm>
            <a:off x="7421880" y="4425910"/>
            <a:ext cx="6461403" cy="121920"/>
          </a:xfrm>
          <a:prstGeom prst="roundRect">
            <a:avLst>
              <a:gd name="adj" fmla="val 73536"/>
            </a:avLst>
          </a:prstGeom>
          <a:solidFill>
            <a:srgbClr val="4950BC"/>
          </a:solidFill>
          <a:ln/>
        </p:spPr>
      </p:sp>
      <p:sp>
        <p:nvSpPr>
          <p:cNvPr id="23" name="Shape 21"/>
          <p:cNvSpPr/>
          <p:nvPr/>
        </p:nvSpPr>
        <p:spPr>
          <a:xfrm>
            <a:off x="10332363" y="4136231"/>
            <a:ext cx="640318" cy="640318"/>
          </a:xfrm>
          <a:prstGeom prst="roundRect">
            <a:avLst>
              <a:gd name="adj" fmla="val 142804"/>
            </a:avLst>
          </a:prstGeom>
          <a:solidFill>
            <a:srgbClr val="4950BC"/>
          </a:solidFill>
          <a:ln/>
        </p:spPr>
      </p:sp>
      <p:sp>
        <p:nvSpPr>
          <p:cNvPr id="24" name="Text 22"/>
          <p:cNvSpPr/>
          <p:nvPr/>
        </p:nvSpPr>
        <p:spPr>
          <a:xfrm>
            <a:off x="10524411" y="4296251"/>
            <a:ext cx="256103" cy="320159"/>
          </a:xfrm>
          <a:prstGeom prst="rect">
            <a:avLst/>
          </a:prstGeom>
          <a:noFill/>
          <a:ln/>
        </p:spPr>
        <p:txBody>
          <a:bodyPr wrap="none" lIns="0" tIns="0" rIns="0" bIns="0" rtlCol="0" anchor="t"/>
          <a:lstStyle/>
          <a:p>
            <a:pPr algn="l" indent="0" marL="0">
              <a:lnSpc>
                <a:spcPts val="3200"/>
              </a:lnSpc>
              <a:buNone/>
            </a:pPr>
            <a:r>
              <a:rPr lang="en-US" sz="2000" b="1" dirty="0">
                <a:solidFill>
                  <a:srgbClr val="FFFFFF"/>
                </a:solidFill>
                <a:latin typeface="Inter Bold" pitchFamily="34" charset="0"/>
                <a:ea typeface="Inter Bold" pitchFamily="34" charset="-122"/>
                <a:cs typeface="Inter Bold" pitchFamily="34" charset="-120"/>
              </a:rPr>
              <a:t>4</a:t>
            </a:r>
            <a:endParaRPr lang="en-US" sz="2000" dirty="0"/>
          </a:p>
        </p:txBody>
      </p:sp>
      <p:sp>
        <p:nvSpPr>
          <p:cNvPr id="25" name="Text 23"/>
          <p:cNvSpPr/>
          <p:nvPr/>
        </p:nvSpPr>
        <p:spPr>
          <a:xfrm>
            <a:off x="7665720" y="4990028"/>
            <a:ext cx="2668310" cy="333494"/>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Context Matters</a:t>
            </a:r>
            <a:endParaRPr lang="en-US" sz="2100" dirty="0"/>
          </a:p>
        </p:txBody>
      </p:sp>
      <p:sp>
        <p:nvSpPr>
          <p:cNvPr id="26" name="Text 24"/>
          <p:cNvSpPr/>
          <p:nvPr/>
        </p:nvSpPr>
        <p:spPr>
          <a:xfrm>
            <a:off x="7665720" y="5451515"/>
            <a:ext cx="5973723" cy="682943"/>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Provide sufficient background and annotation so insights are immediately actionable</a:t>
            </a:r>
            <a:endParaRPr lang="en-US" sz="1650" dirty="0"/>
          </a:p>
        </p:txBody>
      </p:sp>
      <p:sp>
        <p:nvSpPr>
          <p:cNvPr id="27" name="Text 25"/>
          <p:cNvSpPr/>
          <p:nvPr/>
        </p:nvSpPr>
        <p:spPr>
          <a:xfrm>
            <a:off x="747117" y="6618327"/>
            <a:ext cx="13136166" cy="102441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Mastering data visualization techniques transforms raw numbers into compelling narratives that drive business decisions. By following these best practices and avoiding common pitfalls, you'll create visualizations that not only inform but inspire action across your retail operations.</a:t>
            </a:r>
            <a:endParaRPr lang="en-US" sz="1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1037868"/>
            <a:ext cx="8222218"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What Is Data Visualization?</a:t>
            </a:r>
            <a:endParaRPr lang="en-US" sz="4850" dirty="0"/>
          </a:p>
        </p:txBody>
      </p:sp>
      <p:sp>
        <p:nvSpPr>
          <p:cNvPr id="3" name="Text 1"/>
          <p:cNvSpPr/>
          <p:nvPr/>
        </p:nvSpPr>
        <p:spPr>
          <a:xfrm>
            <a:off x="864037" y="2401848"/>
            <a:ext cx="6150054" cy="1975247"/>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Data visualization is the graphical representation of information and data, transforming raw numbers into visual stories that anyone can understand. It serves as a powerful bridge between complex analytical findings and practical decision-making.</a:t>
            </a:r>
            <a:endParaRPr lang="en-US" sz="1900" dirty="0"/>
          </a:p>
        </p:txBody>
      </p:sp>
      <p:sp>
        <p:nvSpPr>
          <p:cNvPr id="4" name="Text 2"/>
          <p:cNvSpPr/>
          <p:nvPr/>
        </p:nvSpPr>
        <p:spPr>
          <a:xfrm>
            <a:off x="864037" y="4599265"/>
            <a:ext cx="6150054" cy="2370296"/>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By leveraging visual elements like charts, graphs, and maps, data scientists can communicate insights quickly and effectively. This approach makes it easier for stakeholders to grasp patterns, trends, and outliers that might otherwise remain hidden in spreadsheets.</a:t>
            </a:r>
            <a:endParaRPr lang="en-US" sz="1900" dirty="0"/>
          </a:p>
        </p:txBody>
      </p:sp>
      <p:pic>
        <p:nvPicPr>
          <p:cNvPr id="5" name="Image 0" descr="preencoded.png">    </p:cNvPr>
          <p:cNvPicPr>
            <a:picLocks noChangeAspect="1"/>
          </p:cNvPicPr>
          <p:nvPr/>
        </p:nvPicPr>
        <p:blipFill>
          <a:blip r:embed="rId1"/>
          <a:stretch>
            <a:fillRect/>
          </a:stretch>
        </p:blipFill>
        <p:spPr>
          <a:xfrm>
            <a:off x="7623929" y="2457331"/>
            <a:ext cx="5568672" cy="37123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2485" y="669131"/>
            <a:ext cx="7642027" cy="743188"/>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Inter Bold" pitchFamily="34" charset="0"/>
                <a:ea typeface="Inter Bold" pitchFamily="34" charset="-122"/>
                <a:cs typeface="Inter Bold" pitchFamily="34" charset="-120"/>
              </a:rPr>
              <a:t>Why Visualization Matters</a:t>
            </a:r>
            <a:endParaRPr lang="en-US" sz="4650" dirty="0"/>
          </a:p>
        </p:txBody>
      </p:sp>
      <p:sp>
        <p:nvSpPr>
          <p:cNvPr id="3" name="Shape 1"/>
          <p:cNvSpPr/>
          <p:nvPr/>
        </p:nvSpPr>
        <p:spPr>
          <a:xfrm>
            <a:off x="832485" y="1887974"/>
            <a:ext cx="6363772" cy="2717363"/>
          </a:xfrm>
          <a:prstGeom prst="roundRect">
            <a:avLst>
              <a:gd name="adj" fmla="val 3676"/>
            </a:avLst>
          </a:prstGeom>
          <a:solidFill>
            <a:srgbClr val="DADBF1"/>
          </a:solidFill>
          <a:ln w="7620">
            <a:solidFill>
              <a:srgbClr val="C0C1D7"/>
            </a:solidFill>
            <a:prstDash val="solid"/>
          </a:ln>
        </p:spPr>
      </p:sp>
      <p:sp>
        <p:nvSpPr>
          <p:cNvPr id="4" name="Shape 2"/>
          <p:cNvSpPr/>
          <p:nvPr/>
        </p:nvSpPr>
        <p:spPr>
          <a:xfrm>
            <a:off x="1077873" y="2133362"/>
            <a:ext cx="713542" cy="713542"/>
          </a:xfrm>
          <a:prstGeom prst="roundRect">
            <a:avLst>
              <a:gd name="adj" fmla="val 12813661"/>
            </a:avLst>
          </a:prstGeom>
          <a:solidFill>
            <a:srgbClr val="4950BC"/>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74088" y="2329577"/>
            <a:ext cx="320993" cy="320992"/>
          </a:xfrm>
          <a:prstGeom prst="rect">
            <a:avLst/>
          </a:prstGeom>
        </p:spPr>
      </p:pic>
      <p:sp>
        <p:nvSpPr>
          <p:cNvPr id="6" name="Text 3"/>
          <p:cNvSpPr/>
          <p:nvPr/>
        </p:nvSpPr>
        <p:spPr>
          <a:xfrm>
            <a:off x="1077873" y="3084671"/>
            <a:ext cx="2973110" cy="371594"/>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Pattern Recognition</a:t>
            </a:r>
            <a:endParaRPr lang="en-US" sz="2300" dirty="0"/>
          </a:p>
        </p:txBody>
      </p:sp>
      <p:sp>
        <p:nvSpPr>
          <p:cNvPr id="7" name="Text 4"/>
          <p:cNvSpPr/>
          <p:nvPr/>
        </p:nvSpPr>
        <p:spPr>
          <a:xfrm>
            <a:off x="1077873" y="3598902"/>
            <a:ext cx="5872996" cy="761048"/>
          </a:xfrm>
          <a:prstGeom prst="rect">
            <a:avLst/>
          </a:prstGeom>
          <a:noFill/>
          <a:ln/>
        </p:spPr>
        <p:txBody>
          <a:bodyPr wrap="square" lIns="0" tIns="0" rIns="0" bIns="0" rtlCol="0" anchor="t"/>
          <a:lstStyle/>
          <a:p>
            <a:pPr algn="l" indent="0" marL="0">
              <a:lnSpc>
                <a:spcPts val="2950"/>
              </a:lnSpc>
              <a:buNone/>
            </a:pPr>
            <a:r>
              <a:rPr lang="en-US" sz="1850" dirty="0">
                <a:solidFill>
                  <a:srgbClr val="272525"/>
                </a:solidFill>
                <a:latin typeface="Inter" pitchFamily="34" charset="0"/>
                <a:ea typeface="Inter" pitchFamily="34" charset="-122"/>
                <a:cs typeface="Inter" pitchFamily="34" charset="-120"/>
              </a:rPr>
              <a:t>Enhances understanding of patterns and trends that emerge from complex datasets</a:t>
            </a:r>
            <a:endParaRPr lang="en-US" sz="1850" dirty="0"/>
          </a:p>
        </p:txBody>
      </p:sp>
      <p:sp>
        <p:nvSpPr>
          <p:cNvPr id="8" name="Shape 5"/>
          <p:cNvSpPr/>
          <p:nvPr/>
        </p:nvSpPr>
        <p:spPr>
          <a:xfrm>
            <a:off x="7434024" y="1887974"/>
            <a:ext cx="6363891" cy="2717363"/>
          </a:xfrm>
          <a:prstGeom prst="roundRect">
            <a:avLst>
              <a:gd name="adj" fmla="val 3676"/>
            </a:avLst>
          </a:prstGeom>
          <a:solidFill>
            <a:srgbClr val="DADBF1"/>
          </a:solidFill>
          <a:ln w="7620">
            <a:solidFill>
              <a:srgbClr val="C0C1D7"/>
            </a:solidFill>
            <a:prstDash val="solid"/>
          </a:ln>
        </p:spPr>
      </p:sp>
      <p:sp>
        <p:nvSpPr>
          <p:cNvPr id="9" name="Shape 6"/>
          <p:cNvSpPr/>
          <p:nvPr/>
        </p:nvSpPr>
        <p:spPr>
          <a:xfrm>
            <a:off x="7679412" y="2133362"/>
            <a:ext cx="713542" cy="713542"/>
          </a:xfrm>
          <a:prstGeom prst="roundRect">
            <a:avLst>
              <a:gd name="adj" fmla="val 12813661"/>
            </a:avLst>
          </a:prstGeom>
          <a:solidFill>
            <a:srgbClr val="4950BC"/>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5627" y="2329577"/>
            <a:ext cx="320993" cy="320992"/>
          </a:xfrm>
          <a:prstGeom prst="rect">
            <a:avLst/>
          </a:prstGeom>
        </p:spPr>
      </p:pic>
      <p:sp>
        <p:nvSpPr>
          <p:cNvPr id="11" name="Text 7"/>
          <p:cNvSpPr/>
          <p:nvPr/>
        </p:nvSpPr>
        <p:spPr>
          <a:xfrm>
            <a:off x="7679412" y="3084671"/>
            <a:ext cx="2973110" cy="371594"/>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Relationship Clarity</a:t>
            </a:r>
            <a:endParaRPr lang="en-US" sz="2300" dirty="0"/>
          </a:p>
        </p:txBody>
      </p:sp>
      <p:sp>
        <p:nvSpPr>
          <p:cNvPr id="12" name="Text 8"/>
          <p:cNvSpPr/>
          <p:nvPr/>
        </p:nvSpPr>
        <p:spPr>
          <a:xfrm>
            <a:off x="7679412" y="3598902"/>
            <a:ext cx="5873115" cy="761048"/>
          </a:xfrm>
          <a:prstGeom prst="rect">
            <a:avLst/>
          </a:prstGeom>
          <a:noFill/>
          <a:ln/>
        </p:spPr>
        <p:txBody>
          <a:bodyPr wrap="square" lIns="0" tIns="0" rIns="0" bIns="0" rtlCol="0" anchor="t"/>
          <a:lstStyle/>
          <a:p>
            <a:pPr algn="l" indent="0" marL="0">
              <a:lnSpc>
                <a:spcPts val="2950"/>
              </a:lnSpc>
              <a:buNone/>
            </a:pPr>
            <a:r>
              <a:rPr lang="en-US" sz="1850" dirty="0">
                <a:solidFill>
                  <a:srgbClr val="272525"/>
                </a:solidFill>
                <a:latin typeface="Inter" pitchFamily="34" charset="0"/>
                <a:ea typeface="Inter" pitchFamily="34" charset="-122"/>
                <a:cs typeface="Inter" pitchFamily="34" charset="-120"/>
              </a:rPr>
              <a:t>Simplifies complex relationships between multiple variables and data points</a:t>
            </a:r>
            <a:endParaRPr lang="en-US" sz="1850" dirty="0"/>
          </a:p>
        </p:txBody>
      </p:sp>
      <p:sp>
        <p:nvSpPr>
          <p:cNvPr id="13" name="Shape 9"/>
          <p:cNvSpPr/>
          <p:nvPr/>
        </p:nvSpPr>
        <p:spPr>
          <a:xfrm>
            <a:off x="832485" y="4843105"/>
            <a:ext cx="6363772" cy="2717363"/>
          </a:xfrm>
          <a:prstGeom prst="roundRect">
            <a:avLst>
              <a:gd name="adj" fmla="val 3676"/>
            </a:avLst>
          </a:prstGeom>
          <a:solidFill>
            <a:srgbClr val="DADBF1"/>
          </a:solidFill>
          <a:ln w="7620">
            <a:solidFill>
              <a:srgbClr val="C0C1D7"/>
            </a:solidFill>
            <a:prstDash val="solid"/>
          </a:ln>
        </p:spPr>
      </p:sp>
      <p:sp>
        <p:nvSpPr>
          <p:cNvPr id="14" name="Shape 10"/>
          <p:cNvSpPr/>
          <p:nvPr/>
        </p:nvSpPr>
        <p:spPr>
          <a:xfrm>
            <a:off x="1077873" y="5088493"/>
            <a:ext cx="713542" cy="713542"/>
          </a:xfrm>
          <a:prstGeom prst="roundRect">
            <a:avLst>
              <a:gd name="adj" fmla="val 12813661"/>
            </a:avLst>
          </a:prstGeom>
          <a:solidFill>
            <a:srgbClr val="4950BC"/>
          </a:solidFill>
          <a:ln/>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4088" y="5284708"/>
            <a:ext cx="320993" cy="320992"/>
          </a:xfrm>
          <a:prstGeom prst="rect">
            <a:avLst/>
          </a:prstGeom>
        </p:spPr>
      </p:pic>
      <p:sp>
        <p:nvSpPr>
          <p:cNvPr id="16" name="Text 11"/>
          <p:cNvSpPr/>
          <p:nvPr/>
        </p:nvSpPr>
        <p:spPr>
          <a:xfrm>
            <a:off x="1077873" y="6039803"/>
            <a:ext cx="2973110" cy="371594"/>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Decision Support</a:t>
            </a:r>
            <a:endParaRPr lang="en-US" sz="2300" dirty="0"/>
          </a:p>
        </p:txBody>
      </p:sp>
      <p:sp>
        <p:nvSpPr>
          <p:cNvPr id="17" name="Text 12"/>
          <p:cNvSpPr/>
          <p:nvPr/>
        </p:nvSpPr>
        <p:spPr>
          <a:xfrm>
            <a:off x="1077873" y="6554033"/>
            <a:ext cx="5872996" cy="761048"/>
          </a:xfrm>
          <a:prstGeom prst="rect">
            <a:avLst/>
          </a:prstGeom>
          <a:noFill/>
          <a:ln/>
        </p:spPr>
        <p:txBody>
          <a:bodyPr wrap="square" lIns="0" tIns="0" rIns="0" bIns="0" rtlCol="0" anchor="t"/>
          <a:lstStyle/>
          <a:p>
            <a:pPr algn="l" indent="0" marL="0">
              <a:lnSpc>
                <a:spcPts val="2950"/>
              </a:lnSpc>
              <a:buNone/>
            </a:pPr>
            <a:r>
              <a:rPr lang="en-US" sz="1850" dirty="0">
                <a:solidFill>
                  <a:srgbClr val="272525"/>
                </a:solidFill>
                <a:latin typeface="Inter" pitchFamily="34" charset="0"/>
                <a:ea typeface="Inter" pitchFamily="34" charset="-122"/>
                <a:cs typeface="Inter" pitchFamily="34" charset="-120"/>
              </a:rPr>
              <a:t>Supports data-driven decisions with clear, actionable insights</a:t>
            </a:r>
            <a:endParaRPr lang="en-US" sz="1850" dirty="0"/>
          </a:p>
        </p:txBody>
      </p:sp>
      <p:sp>
        <p:nvSpPr>
          <p:cNvPr id="18" name="Shape 13"/>
          <p:cNvSpPr/>
          <p:nvPr/>
        </p:nvSpPr>
        <p:spPr>
          <a:xfrm>
            <a:off x="7434024" y="4843105"/>
            <a:ext cx="6363891" cy="2717363"/>
          </a:xfrm>
          <a:prstGeom prst="roundRect">
            <a:avLst>
              <a:gd name="adj" fmla="val 3676"/>
            </a:avLst>
          </a:prstGeom>
          <a:solidFill>
            <a:srgbClr val="DADBF1"/>
          </a:solidFill>
          <a:ln w="7620">
            <a:solidFill>
              <a:srgbClr val="C0C1D7"/>
            </a:solidFill>
            <a:prstDash val="solid"/>
          </a:ln>
        </p:spPr>
      </p:sp>
      <p:sp>
        <p:nvSpPr>
          <p:cNvPr id="19" name="Shape 14"/>
          <p:cNvSpPr/>
          <p:nvPr/>
        </p:nvSpPr>
        <p:spPr>
          <a:xfrm>
            <a:off x="7679412" y="5088493"/>
            <a:ext cx="713542" cy="713542"/>
          </a:xfrm>
          <a:prstGeom prst="roundRect">
            <a:avLst>
              <a:gd name="adj" fmla="val 12813661"/>
            </a:avLst>
          </a:prstGeom>
          <a:solidFill>
            <a:srgbClr val="4950BC"/>
          </a:solidFill>
          <a:ln/>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5627" y="5284708"/>
            <a:ext cx="320993" cy="320992"/>
          </a:xfrm>
          <a:prstGeom prst="rect">
            <a:avLst/>
          </a:prstGeom>
        </p:spPr>
      </p:pic>
      <p:sp>
        <p:nvSpPr>
          <p:cNvPr id="21" name="Text 15"/>
          <p:cNvSpPr/>
          <p:nvPr/>
        </p:nvSpPr>
        <p:spPr>
          <a:xfrm>
            <a:off x="7679412" y="6039803"/>
            <a:ext cx="2973110" cy="371594"/>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Anomaly Detection</a:t>
            </a:r>
            <a:endParaRPr lang="en-US" sz="2300" dirty="0"/>
          </a:p>
        </p:txBody>
      </p:sp>
      <p:sp>
        <p:nvSpPr>
          <p:cNvPr id="22" name="Text 16"/>
          <p:cNvSpPr/>
          <p:nvPr/>
        </p:nvSpPr>
        <p:spPr>
          <a:xfrm>
            <a:off x="7679412" y="6554033"/>
            <a:ext cx="5873115" cy="761048"/>
          </a:xfrm>
          <a:prstGeom prst="rect">
            <a:avLst/>
          </a:prstGeom>
          <a:noFill/>
          <a:ln/>
        </p:spPr>
        <p:txBody>
          <a:bodyPr wrap="square" lIns="0" tIns="0" rIns="0" bIns="0" rtlCol="0" anchor="t"/>
          <a:lstStyle/>
          <a:p>
            <a:pPr algn="l" indent="0" marL="0">
              <a:lnSpc>
                <a:spcPts val="2950"/>
              </a:lnSpc>
              <a:buNone/>
            </a:pPr>
            <a:r>
              <a:rPr lang="en-US" sz="1850" dirty="0">
                <a:solidFill>
                  <a:srgbClr val="272525"/>
                </a:solidFill>
                <a:latin typeface="Inter" pitchFamily="34" charset="0"/>
                <a:ea typeface="Inter" pitchFamily="34" charset="-122"/>
                <a:cs typeface="Inter" pitchFamily="34" charset="-120"/>
              </a:rPr>
              <a:t>Helps identify outliers or anomalies that require immediate attention</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377434"/>
            <a:ext cx="8220432" cy="771525"/>
          </a:xfrm>
          <a:prstGeom prst="rect">
            <a:avLst/>
          </a:prstGeom>
          <a:noFill/>
          <a:ln/>
        </p:spPr>
        <p:txBody>
          <a:bodyPr wrap="none" lIns="0" tIns="0" rIns="0" bIns="0" rtlCol="0" anchor="t"/>
          <a:lstStyle/>
          <a:p>
            <a:pPr algn="l" indent="0" marL="0">
              <a:lnSpc>
                <a:spcPts val="6050"/>
              </a:lnSpc>
              <a:buNone/>
            </a:pPr>
            <a:r>
              <a:rPr lang="en-US" sz="4850" b="1" dirty="0">
                <a:solidFill>
                  <a:srgbClr val="000000"/>
                </a:solidFill>
                <a:latin typeface="Inter Bold" pitchFamily="34" charset="0"/>
                <a:ea typeface="Inter Bold" pitchFamily="34" charset="-122"/>
                <a:cs typeface="Inter Bold" pitchFamily="34" charset="-120"/>
              </a:rPr>
              <a:t>Types of Data Visualization</a:t>
            </a:r>
            <a:endParaRPr lang="en-US" sz="4850" dirty="0"/>
          </a:p>
        </p:txBody>
      </p:sp>
      <p:sp>
        <p:nvSpPr>
          <p:cNvPr id="3" name="Text 1"/>
          <p:cNvSpPr/>
          <p:nvPr/>
        </p:nvSpPr>
        <p:spPr>
          <a:xfrm>
            <a:off x="864037" y="2642711"/>
            <a:ext cx="12902327" cy="790099"/>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Understanding the different categories of visualizations helps you select the right approach for your data analysis needs.</a:t>
            </a:r>
            <a:endParaRPr lang="en-US" sz="1900" dirty="0"/>
          </a:p>
        </p:txBody>
      </p:sp>
      <p:sp>
        <p:nvSpPr>
          <p:cNvPr id="4" name="Text 2"/>
          <p:cNvSpPr/>
          <p:nvPr/>
        </p:nvSpPr>
        <p:spPr>
          <a:xfrm>
            <a:off x="864037" y="3957280"/>
            <a:ext cx="2994065"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Univariate Visualizations</a:t>
            </a:r>
            <a:endParaRPr lang="en-US" sz="2400" dirty="0"/>
          </a:p>
        </p:txBody>
      </p:sp>
      <p:sp>
        <p:nvSpPr>
          <p:cNvPr id="5" name="Text 3"/>
          <p:cNvSpPr/>
          <p:nvPr/>
        </p:nvSpPr>
        <p:spPr>
          <a:xfrm>
            <a:off x="864037" y="4876919"/>
            <a:ext cx="2994065" cy="1975247"/>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Single variable analysis including histograms, bar charts, and box plots for understanding distribution</a:t>
            </a:r>
            <a:endParaRPr lang="en-US" sz="1900" dirty="0"/>
          </a:p>
        </p:txBody>
      </p:sp>
      <p:sp>
        <p:nvSpPr>
          <p:cNvPr id="6" name="Text 4"/>
          <p:cNvSpPr/>
          <p:nvPr/>
        </p:nvSpPr>
        <p:spPr>
          <a:xfrm>
            <a:off x="4166711" y="3957280"/>
            <a:ext cx="2994184"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Bivariate &amp; Multivariate</a:t>
            </a:r>
            <a:endParaRPr lang="en-US" sz="2400" dirty="0"/>
          </a:p>
        </p:txBody>
      </p:sp>
      <p:sp>
        <p:nvSpPr>
          <p:cNvPr id="7" name="Text 5"/>
          <p:cNvSpPr/>
          <p:nvPr/>
        </p:nvSpPr>
        <p:spPr>
          <a:xfrm>
            <a:off x="4166711" y="4876919"/>
            <a:ext cx="2994184" cy="1975247"/>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Multiple variable relationships through scatter plots, heatmaps, and pair plots for correlation analysis</a:t>
            </a:r>
            <a:endParaRPr lang="en-US" sz="1900" dirty="0"/>
          </a:p>
        </p:txBody>
      </p:sp>
      <p:sp>
        <p:nvSpPr>
          <p:cNvPr id="8" name="Text 6"/>
          <p:cNvSpPr/>
          <p:nvPr/>
        </p:nvSpPr>
        <p:spPr>
          <a:xfrm>
            <a:off x="7469505" y="3957280"/>
            <a:ext cx="2994065"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Time-Series Visualizations</a:t>
            </a:r>
            <a:endParaRPr lang="en-US" sz="2400" dirty="0"/>
          </a:p>
        </p:txBody>
      </p:sp>
      <p:sp>
        <p:nvSpPr>
          <p:cNvPr id="9" name="Text 7"/>
          <p:cNvSpPr/>
          <p:nvPr/>
        </p:nvSpPr>
        <p:spPr>
          <a:xfrm>
            <a:off x="7469505" y="4876919"/>
            <a:ext cx="2994065"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Temporal data representation using line charts and area charts to track changes over time</a:t>
            </a:r>
            <a:endParaRPr lang="en-US" sz="1900" dirty="0"/>
          </a:p>
        </p:txBody>
      </p:sp>
      <p:sp>
        <p:nvSpPr>
          <p:cNvPr id="10" name="Text 8"/>
          <p:cNvSpPr/>
          <p:nvPr/>
        </p:nvSpPr>
        <p:spPr>
          <a:xfrm>
            <a:off x="10772180" y="3957280"/>
            <a:ext cx="2994184" cy="771525"/>
          </a:xfrm>
          <a:prstGeom prst="rect">
            <a:avLst/>
          </a:prstGeom>
          <a:noFill/>
          <a:ln/>
        </p:spPr>
        <p:txBody>
          <a:bodyPr wrap="square" lIns="0" tIns="0" rIns="0" bIns="0" rtlCol="0" anchor="t"/>
          <a:lstStyle/>
          <a:p>
            <a:pPr algn="l" indent="0" marL="0">
              <a:lnSpc>
                <a:spcPts val="3000"/>
              </a:lnSpc>
              <a:buNone/>
            </a:pPr>
            <a:r>
              <a:rPr lang="en-US" sz="2400" b="1" dirty="0">
                <a:solidFill>
                  <a:srgbClr val="272525"/>
                </a:solidFill>
                <a:latin typeface="Inter Bold" pitchFamily="34" charset="0"/>
                <a:ea typeface="Inter Bold" pitchFamily="34" charset="-122"/>
                <a:cs typeface="Inter Bold" pitchFamily="34" charset="-120"/>
              </a:rPr>
              <a:t>Categorical Visualizations</a:t>
            </a:r>
            <a:endParaRPr lang="en-US" sz="2400" dirty="0"/>
          </a:p>
        </p:txBody>
      </p:sp>
      <p:sp>
        <p:nvSpPr>
          <p:cNvPr id="11" name="Text 9"/>
          <p:cNvSpPr/>
          <p:nvPr/>
        </p:nvSpPr>
        <p:spPr>
          <a:xfrm>
            <a:off x="10772180" y="4876919"/>
            <a:ext cx="2994184" cy="1580198"/>
          </a:xfrm>
          <a:prstGeom prst="rect">
            <a:avLst/>
          </a:prstGeom>
          <a:noFill/>
          <a:ln/>
        </p:spPr>
        <p:txBody>
          <a:bodyPr wrap="square" lIns="0" tIns="0" rIns="0" bIns="0" rtlCol="0" anchor="t"/>
          <a:lstStyle/>
          <a:p>
            <a:pPr algn="l" indent="0" marL="0">
              <a:lnSpc>
                <a:spcPts val="3100"/>
              </a:lnSpc>
              <a:buNone/>
            </a:pPr>
            <a:r>
              <a:rPr lang="en-US" sz="1900" dirty="0">
                <a:solidFill>
                  <a:srgbClr val="272525"/>
                </a:solidFill>
                <a:latin typeface="Inter" pitchFamily="34" charset="0"/>
                <a:ea typeface="Inter" pitchFamily="34" charset="-122"/>
                <a:cs typeface="Inter" pitchFamily="34" charset="-120"/>
              </a:rPr>
              <a:t>Category comparisons with pie charts and stacked bar charts for proportional analysis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2004" y="622697"/>
            <a:ext cx="6932771" cy="707231"/>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Choosing the Right Chart</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2004" y="1810703"/>
            <a:ext cx="226219" cy="226219"/>
          </a:xfrm>
          <a:prstGeom prst="rect">
            <a:avLst/>
          </a:prstGeom>
        </p:spPr>
      </p:pic>
      <p:sp>
        <p:nvSpPr>
          <p:cNvPr id="4" name="Shape 1"/>
          <p:cNvSpPr/>
          <p:nvPr/>
        </p:nvSpPr>
        <p:spPr>
          <a:xfrm>
            <a:off x="792004" y="2136577"/>
            <a:ext cx="6410087" cy="30480"/>
          </a:xfrm>
          <a:prstGeom prst="rect">
            <a:avLst/>
          </a:prstGeom>
          <a:solidFill>
            <a:srgbClr val="4950BC"/>
          </a:solidFill>
          <a:ln/>
        </p:spPr>
      </p:sp>
      <p:sp>
        <p:nvSpPr>
          <p:cNvPr id="5" name="Text 2"/>
          <p:cNvSpPr/>
          <p:nvPr/>
        </p:nvSpPr>
        <p:spPr>
          <a:xfrm>
            <a:off x="792004" y="2310646"/>
            <a:ext cx="2828806" cy="35361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Bar Charts</a:t>
            </a:r>
            <a:endParaRPr lang="en-US" sz="2200" dirty="0"/>
          </a:p>
        </p:txBody>
      </p:sp>
      <p:sp>
        <p:nvSpPr>
          <p:cNvPr id="6" name="Text 3"/>
          <p:cNvSpPr/>
          <p:nvPr/>
        </p:nvSpPr>
        <p:spPr>
          <a:xfrm>
            <a:off x="792004" y="2799993"/>
            <a:ext cx="6410087" cy="362069"/>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Perfect for comparisons between categories or groups</a:t>
            </a:r>
            <a:endParaRPr lang="en-US" sz="17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8309" y="1810703"/>
            <a:ext cx="226219" cy="226219"/>
          </a:xfrm>
          <a:prstGeom prst="rect">
            <a:avLst/>
          </a:prstGeom>
        </p:spPr>
      </p:pic>
      <p:sp>
        <p:nvSpPr>
          <p:cNvPr id="8" name="Shape 4"/>
          <p:cNvSpPr/>
          <p:nvPr/>
        </p:nvSpPr>
        <p:spPr>
          <a:xfrm>
            <a:off x="7428309" y="2136577"/>
            <a:ext cx="6410087" cy="30480"/>
          </a:xfrm>
          <a:prstGeom prst="rect">
            <a:avLst/>
          </a:prstGeom>
          <a:solidFill>
            <a:srgbClr val="4950BC"/>
          </a:solidFill>
          <a:ln/>
        </p:spPr>
      </p:sp>
      <p:sp>
        <p:nvSpPr>
          <p:cNvPr id="9" name="Text 5"/>
          <p:cNvSpPr/>
          <p:nvPr/>
        </p:nvSpPr>
        <p:spPr>
          <a:xfrm>
            <a:off x="7428309" y="2310646"/>
            <a:ext cx="2828806" cy="35361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Line Charts</a:t>
            </a:r>
            <a:endParaRPr lang="en-US" sz="2200" dirty="0"/>
          </a:p>
        </p:txBody>
      </p:sp>
      <p:sp>
        <p:nvSpPr>
          <p:cNvPr id="10" name="Text 6"/>
          <p:cNvSpPr/>
          <p:nvPr/>
        </p:nvSpPr>
        <p:spPr>
          <a:xfrm>
            <a:off x="7428309" y="2799993"/>
            <a:ext cx="6410087" cy="362069"/>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Ideal for showing trends and changes over time</a:t>
            </a:r>
            <a:endParaRPr lang="en-US" sz="1750" dirty="0"/>
          </a:p>
        </p:txBody>
      </p:sp>
      <p:pic>
        <p:nvPicPr>
          <p:cNvPr id="1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2004" y="3586162"/>
            <a:ext cx="226219" cy="226219"/>
          </a:xfrm>
          <a:prstGeom prst="rect">
            <a:avLst/>
          </a:prstGeom>
        </p:spPr>
      </p:pic>
      <p:sp>
        <p:nvSpPr>
          <p:cNvPr id="12" name="Shape 7"/>
          <p:cNvSpPr/>
          <p:nvPr/>
        </p:nvSpPr>
        <p:spPr>
          <a:xfrm>
            <a:off x="792004" y="3912037"/>
            <a:ext cx="6410087" cy="30480"/>
          </a:xfrm>
          <a:prstGeom prst="rect">
            <a:avLst/>
          </a:prstGeom>
          <a:solidFill>
            <a:srgbClr val="4950BC"/>
          </a:solidFill>
          <a:ln/>
        </p:spPr>
      </p:sp>
      <p:sp>
        <p:nvSpPr>
          <p:cNvPr id="13" name="Text 8"/>
          <p:cNvSpPr/>
          <p:nvPr/>
        </p:nvSpPr>
        <p:spPr>
          <a:xfrm>
            <a:off x="792004" y="4086106"/>
            <a:ext cx="2828806" cy="35361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Scatter Plots</a:t>
            </a:r>
            <a:endParaRPr lang="en-US" sz="2200" dirty="0"/>
          </a:p>
        </p:txBody>
      </p:sp>
      <p:sp>
        <p:nvSpPr>
          <p:cNvPr id="14" name="Text 9"/>
          <p:cNvSpPr/>
          <p:nvPr/>
        </p:nvSpPr>
        <p:spPr>
          <a:xfrm>
            <a:off x="792004" y="4575453"/>
            <a:ext cx="6410087" cy="362069"/>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Best for revealing relationships between two variables</a:t>
            </a:r>
            <a:endParaRPr lang="en-US" sz="1750" dirty="0"/>
          </a:p>
        </p:txBody>
      </p:sp>
      <p:pic>
        <p:nvPicPr>
          <p:cNvPr id="15"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8309" y="3586162"/>
            <a:ext cx="226219" cy="226219"/>
          </a:xfrm>
          <a:prstGeom prst="rect">
            <a:avLst/>
          </a:prstGeom>
        </p:spPr>
      </p:pic>
      <p:sp>
        <p:nvSpPr>
          <p:cNvPr id="16" name="Shape 10"/>
          <p:cNvSpPr/>
          <p:nvPr/>
        </p:nvSpPr>
        <p:spPr>
          <a:xfrm>
            <a:off x="7428309" y="3912037"/>
            <a:ext cx="6410087" cy="30480"/>
          </a:xfrm>
          <a:prstGeom prst="rect">
            <a:avLst/>
          </a:prstGeom>
          <a:solidFill>
            <a:srgbClr val="4950BC"/>
          </a:solidFill>
          <a:ln/>
        </p:spPr>
      </p:sp>
      <p:sp>
        <p:nvSpPr>
          <p:cNvPr id="17" name="Text 11"/>
          <p:cNvSpPr/>
          <p:nvPr/>
        </p:nvSpPr>
        <p:spPr>
          <a:xfrm>
            <a:off x="7428309" y="4086106"/>
            <a:ext cx="2828806" cy="35361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Heatmaps</a:t>
            </a:r>
            <a:endParaRPr lang="en-US" sz="2200" dirty="0"/>
          </a:p>
        </p:txBody>
      </p:sp>
      <p:sp>
        <p:nvSpPr>
          <p:cNvPr id="18" name="Text 12"/>
          <p:cNvSpPr/>
          <p:nvPr/>
        </p:nvSpPr>
        <p:spPr>
          <a:xfrm>
            <a:off x="7428309" y="4575453"/>
            <a:ext cx="6410087" cy="72413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Excellent for displaying correlations and patterns in matrices</a:t>
            </a:r>
            <a:endParaRPr lang="en-US" sz="1750" dirty="0"/>
          </a:p>
        </p:txBody>
      </p:sp>
      <p:pic>
        <p:nvPicPr>
          <p:cNvPr id="19"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2004" y="5723692"/>
            <a:ext cx="226219" cy="226219"/>
          </a:xfrm>
          <a:prstGeom prst="rect">
            <a:avLst/>
          </a:prstGeom>
        </p:spPr>
      </p:pic>
      <p:sp>
        <p:nvSpPr>
          <p:cNvPr id="20" name="Shape 13"/>
          <p:cNvSpPr/>
          <p:nvPr/>
        </p:nvSpPr>
        <p:spPr>
          <a:xfrm>
            <a:off x="792004" y="6049566"/>
            <a:ext cx="6410087" cy="30480"/>
          </a:xfrm>
          <a:prstGeom prst="rect">
            <a:avLst/>
          </a:prstGeom>
          <a:solidFill>
            <a:srgbClr val="4950BC"/>
          </a:solidFill>
          <a:ln/>
        </p:spPr>
      </p:sp>
      <p:sp>
        <p:nvSpPr>
          <p:cNvPr id="21" name="Text 14"/>
          <p:cNvSpPr/>
          <p:nvPr/>
        </p:nvSpPr>
        <p:spPr>
          <a:xfrm>
            <a:off x="792004" y="6223635"/>
            <a:ext cx="2828806" cy="35361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Box Plots</a:t>
            </a:r>
            <a:endParaRPr lang="en-US" sz="2200" dirty="0"/>
          </a:p>
        </p:txBody>
      </p:sp>
      <p:sp>
        <p:nvSpPr>
          <p:cNvPr id="22" name="Text 15"/>
          <p:cNvSpPr/>
          <p:nvPr/>
        </p:nvSpPr>
        <p:spPr>
          <a:xfrm>
            <a:off x="792004" y="6712982"/>
            <a:ext cx="6410087" cy="362069"/>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Effective for showing distribution, spread, and outliers</a:t>
            </a:r>
            <a:endParaRPr lang="en-US" sz="1750" dirty="0"/>
          </a:p>
        </p:txBody>
      </p:sp>
      <p:pic>
        <p:nvPicPr>
          <p:cNvPr id="23"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28309" y="5723692"/>
            <a:ext cx="226219" cy="226219"/>
          </a:xfrm>
          <a:prstGeom prst="rect">
            <a:avLst/>
          </a:prstGeom>
        </p:spPr>
      </p:pic>
      <p:sp>
        <p:nvSpPr>
          <p:cNvPr id="24" name="Shape 16"/>
          <p:cNvSpPr/>
          <p:nvPr/>
        </p:nvSpPr>
        <p:spPr>
          <a:xfrm>
            <a:off x="7428309" y="6049566"/>
            <a:ext cx="6410087" cy="30480"/>
          </a:xfrm>
          <a:prstGeom prst="rect">
            <a:avLst/>
          </a:prstGeom>
          <a:solidFill>
            <a:srgbClr val="4950BC"/>
          </a:solidFill>
          <a:ln/>
        </p:spPr>
      </p:sp>
      <p:sp>
        <p:nvSpPr>
          <p:cNvPr id="25" name="Text 17"/>
          <p:cNvSpPr/>
          <p:nvPr/>
        </p:nvSpPr>
        <p:spPr>
          <a:xfrm>
            <a:off x="7428309" y="6223635"/>
            <a:ext cx="2828806" cy="35361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Pie Charts</a:t>
            </a:r>
            <a:endParaRPr lang="en-US" sz="2200" dirty="0"/>
          </a:p>
        </p:txBody>
      </p:sp>
      <p:sp>
        <p:nvSpPr>
          <p:cNvPr id="26" name="Text 18"/>
          <p:cNvSpPr/>
          <p:nvPr/>
        </p:nvSpPr>
        <p:spPr>
          <a:xfrm>
            <a:off x="7428309" y="6712982"/>
            <a:ext cx="6410087" cy="72413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Useful for proportions, but use sparingly and only for simple data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5103" y="648295"/>
            <a:ext cx="6908363" cy="736640"/>
          </a:xfrm>
          <a:prstGeom prst="rect">
            <a:avLst/>
          </a:prstGeom>
          <a:noFill/>
          <a:ln/>
        </p:spPr>
        <p:txBody>
          <a:bodyPr wrap="none" lIns="0" tIns="0" rIns="0" bIns="0" rtlCol="0" anchor="t"/>
          <a:lstStyle/>
          <a:p>
            <a:pPr algn="l" indent="0" marL="0">
              <a:lnSpc>
                <a:spcPts val="5800"/>
              </a:lnSpc>
              <a:buNone/>
            </a:pPr>
            <a:r>
              <a:rPr lang="en-US" sz="4600" b="1" dirty="0">
                <a:solidFill>
                  <a:srgbClr val="000000"/>
                </a:solidFill>
                <a:latin typeface="Inter Bold" pitchFamily="34" charset="0"/>
                <a:ea typeface="Inter Bold" pitchFamily="34" charset="-122"/>
                <a:cs typeface="Inter Bold" pitchFamily="34" charset="-120"/>
              </a:rPr>
              <a:t>Data Visualization Tools</a:t>
            </a:r>
            <a:endParaRPr lang="en-US" sz="4600" dirty="0"/>
          </a:p>
        </p:txBody>
      </p:sp>
      <p:sp>
        <p:nvSpPr>
          <p:cNvPr id="3" name="Text 1"/>
          <p:cNvSpPr/>
          <p:nvPr/>
        </p:nvSpPr>
        <p:spPr>
          <a:xfrm>
            <a:off x="825103" y="1974294"/>
            <a:ext cx="4322802" cy="441960"/>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Programming Languages</a:t>
            </a:r>
            <a:endParaRPr lang="en-US" sz="2750" dirty="0"/>
          </a:p>
        </p:txBody>
      </p:sp>
      <p:sp>
        <p:nvSpPr>
          <p:cNvPr id="4" name="Shape 2"/>
          <p:cNvSpPr/>
          <p:nvPr/>
        </p:nvSpPr>
        <p:spPr>
          <a:xfrm>
            <a:off x="825103" y="2681407"/>
            <a:ext cx="6202561" cy="2433042"/>
          </a:xfrm>
          <a:prstGeom prst="roundRect">
            <a:avLst>
              <a:gd name="adj" fmla="val 4070"/>
            </a:avLst>
          </a:prstGeom>
          <a:solidFill>
            <a:srgbClr val="FFFFFF"/>
          </a:solidFill>
          <a:ln w="30480">
            <a:solidFill>
              <a:srgbClr val="C0C1D7"/>
            </a:solidFill>
            <a:prstDash val="solid"/>
          </a:ln>
        </p:spPr>
      </p:sp>
      <p:sp>
        <p:nvSpPr>
          <p:cNvPr id="5" name="Text 3"/>
          <p:cNvSpPr/>
          <p:nvPr/>
        </p:nvSpPr>
        <p:spPr>
          <a:xfrm>
            <a:off x="1091327" y="2947630"/>
            <a:ext cx="2946916" cy="36826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Python Ecosystem</a:t>
            </a:r>
            <a:endParaRPr lang="en-US" sz="2300" dirty="0"/>
          </a:p>
        </p:txBody>
      </p:sp>
      <p:sp>
        <p:nvSpPr>
          <p:cNvPr id="6" name="Text 4"/>
          <p:cNvSpPr/>
          <p:nvPr/>
        </p:nvSpPr>
        <p:spPr>
          <a:xfrm>
            <a:off x="1091327" y="3551634"/>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Matplotlib for foundational plotting</a:t>
            </a:r>
            <a:endParaRPr lang="en-US" sz="1850" dirty="0"/>
          </a:p>
        </p:txBody>
      </p:sp>
      <p:sp>
        <p:nvSpPr>
          <p:cNvPr id="7" name="Text 5"/>
          <p:cNvSpPr/>
          <p:nvPr/>
        </p:nvSpPr>
        <p:spPr>
          <a:xfrm>
            <a:off x="1091327" y="4011335"/>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Seaborn for statistical graphics</a:t>
            </a:r>
            <a:endParaRPr lang="en-US" sz="1850" dirty="0"/>
          </a:p>
        </p:txBody>
      </p:sp>
      <p:sp>
        <p:nvSpPr>
          <p:cNvPr id="8" name="Text 6"/>
          <p:cNvSpPr/>
          <p:nvPr/>
        </p:nvSpPr>
        <p:spPr>
          <a:xfrm>
            <a:off x="1091327" y="4471035"/>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Plotly for interactive visualizations</a:t>
            </a:r>
            <a:endParaRPr lang="en-US" sz="1850" dirty="0"/>
          </a:p>
        </p:txBody>
      </p:sp>
      <p:sp>
        <p:nvSpPr>
          <p:cNvPr id="9" name="Shape 7"/>
          <p:cNvSpPr/>
          <p:nvPr/>
        </p:nvSpPr>
        <p:spPr>
          <a:xfrm>
            <a:off x="825103" y="5350193"/>
            <a:ext cx="6202561" cy="1973342"/>
          </a:xfrm>
          <a:prstGeom prst="roundRect">
            <a:avLst>
              <a:gd name="adj" fmla="val 5018"/>
            </a:avLst>
          </a:prstGeom>
          <a:solidFill>
            <a:srgbClr val="FFFFFF"/>
          </a:solidFill>
          <a:ln w="30480">
            <a:solidFill>
              <a:srgbClr val="C0C1D7"/>
            </a:solidFill>
            <a:prstDash val="solid"/>
          </a:ln>
        </p:spPr>
      </p:sp>
      <p:sp>
        <p:nvSpPr>
          <p:cNvPr id="10" name="Text 8"/>
          <p:cNvSpPr/>
          <p:nvPr/>
        </p:nvSpPr>
        <p:spPr>
          <a:xfrm>
            <a:off x="1091327" y="5616416"/>
            <a:ext cx="2946916" cy="36826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R Environment</a:t>
            </a:r>
            <a:endParaRPr lang="en-US" sz="2300" dirty="0"/>
          </a:p>
        </p:txBody>
      </p:sp>
      <p:sp>
        <p:nvSpPr>
          <p:cNvPr id="11" name="Text 9"/>
          <p:cNvSpPr/>
          <p:nvPr/>
        </p:nvSpPr>
        <p:spPr>
          <a:xfrm>
            <a:off x="1091327" y="6220420"/>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ggplot2 for elegant graphics</a:t>
            </a:r>
            <a:endParaRPr lang="en-US" sz="1850" dirty="0"/>
          </a:p>
        </p:txBody>
      </p:sp>
      <p:sp>
        <p:nvSpPr>
          <p:cNvPr id="12" name="Text 10"/>
          <p:cNvSpPr/>
          <p:nvPr/>
        </p:nvSpPr>
        <p:spPr>
          <a:xfrm>
            <a:off x="1091327" y="6680121"/>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Shiny for interactive dashboards</a:t>
            </a:r>
            <a:endParaRPr lang="en-US" sz="1850" dirty="0"/>
          </a:p>
        </p:txBody>
      </p:sp>
      <p:sp>
        <p:nvSpPr>
          <p:cNvPr id="13" name="Text 11"/>
          <p:cNvSpPr/>
          <p:nvPr/>
        </p:nvSpPr>
        <p:spPr>
          <a:xfrm>
            <a:off x="7610356" y="1974294"/>
            <a:ext cx="3781306" cy="441960"/>
          </a:xfrm>
          <a:prstGeom prst="rect">
            <a:avLst/>
          </a:prstGeom>
          <a:noFill/>
          <a:ln/>
        </p:spPr>
        <p:txBody>
          <a:bodyPr wrap="none" lIns="0" tIns="0" rIns="0" bIns="0" rtlCol="0" anchor="t"/>
          <a:lstStyle/>
          <a:p>
            <a:pPr algn="l" indent="0" marL="0">
              <a:lnSpc>
                <a:spcPts val="3450"/>
              </a:lnSpc>
              <a:buNone/>
            </a:pPr>
            <a:r>
              <a:rPr lang="en-US" sz="2750" b="1" dirty="0">
                <a:solidFill>
                  <a:srgbClr val="000000"/>
                </a:solidFill>
                <a:latin typeface="Inter Bold" pitchFamily="34" charset="0"/>
                <a:ea typeface="Inter Bold" pitchFamily="34" charset="-122"/>
                <a:cs typeface="Inter Bold" pitchFamily="34" charset="-120"/>
              </a:rPr>
              <a:t>Business &amp; Web Tools</a:t>
            </a:r>
            <a:endParaRPr lang="en-US" sz="2750" dirty="0"/>
          </a:p>
        </p:txBody>
      </p:sp>
      <p:sp>
        <p:nvSpPr>
          <p:cNvPr id="14" name="Shape 12"/>
          <p:cNvSpPr/>
          <p:nvPr/>
        </p:nvSpPr>
        <p:spPr>
          <a:xfrm>
            <a:off x="7610356" y="2681407"/>
            <a:ext cx="6202561" cy="1973342"/>
          </a:xfrm>
          <a:prstGeom prst="roundRect">
            <a:avLst>
              <a:gd name="adj" fmla="val 5018"/>
            </a:avLst>
          </a:prstGeom>
          <a:solidFill>
            <a:srgbClr val="FFFFFF"/>
          </a:solidFill>
          <a:ln w="30480">
            <a:solidFill>
              <a:srgbClr val="C0C1D7"/>
            </a:solidFill>
            <a:prstDash val="solid"/>
          </a:ln>
        </p:spPr>
      </p:sp>
      <p:sp>
        <p:nvSpPr>
          <p:cNvPr id="15" name="Text 13"/>
          <p:cNvSpPr/>
          <p:nvPr/>
        </p:nvSpPr>
        <p:spPr>
          <a:xfrm>
            <a:off x="7876580" y="2947630"/>
            <a:ext cx="3061454" cy="36826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Business Intelligence</a:t>
            </a:r>
            <a:endParaRPr lang="en-US" sz="2300" dirty="0"/>
          </a:p>
        </p:txBody>
      </p:sp>
      <p:sp>
        <p:nvSpPr>
          <p:cNvPr id="16" name="Text 14"/>
          <p:cNvSpPr/>
          <p:nvPr/>
        </p:nvSpPr>
        <p:spPr>
          <a:xfrm>
            <a:off x="7876580" y="3551634"/>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Tableau for drag-and-drop dashboards</a:t>
            </a:r>
            <a:endParaRPr lang="en-US" sz="1850" dirty="0"/>
          </a:p>
        </p:txBody>
      </p:sp>
      <p:sp>
        <p:nvSpPr>
          <p:cNvPr id="17" name="Text 15"/>
          <p:cNvSpPr/>
          <p:nvPr/>
        </p:nvSpPr>
        <p:spPr>
          <a:xfrm>
            <a:off x="7876580" y="4011335"/>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Power BI for Microsoft integration</a:t>
            </a:r>
            <a:endParaRPr lang="en-US" sz="1850" dirty="0"/>
          </a:p>
        </p:txBody>
      </p:sp>
      <p:sp>
        <p:nvSpPr>
          <p:cNvPr id="18" name="Shape 16"/>
          <p:cNvSpPr/>
          <p:nvPr/>
        </p:nvSpPr>
        <p:spPr>
          <a:xfrm>
            <a:off x="7610356" y="4890492"/>
            <a:ext cx="6202561" cy="1973342"/>
          </a:xfrm>
          <a:prstGeom prst="roundRect">
            <a:avLst>
              <a:gd name="adj" fmla="val 5018"/>
            </a:avLst>
          </a:prstGeom>
          <a:solidFill>
            <a:srgbClr val="FFFFFF"/>
          </a:solidFill>
          <a:ln w="30480">
            <a:solidFill>
              <a:srgbClr val="C0C1D7"/>
            </a:solidFill>
            <a:prstDash val="solid"/>
          </a:ln>
        </p:spPr>
      </p:sp>
      <p:sp>
        <p:nvSpPr>
          <p:cNvPr id="19" name="Text 17"/>
          <p:cNvSpPr/>
          <p:nvPr/>
        </p:nvSpPr>
        <p:spPr>
          <a:xfrm>
            <a:off x="7876580" y="5156716"/>
            <a:ext cx="2946916" cy="36826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Inter Bold" pitchFamily="34" charset="0"/>
                <a:ea typeface="Inter Bold" pitchFamily="34" charset="-122"/>
                <a:cs typeface="Inter Bold" pitchFamily="34" charset="-120"/>
              </a:rPr>
              <a:t>Web Visualization</a:t>
            </a:r>
            <a:endParaRPr lang="en-US" sz="2300" dirty="0"/>
          </a:p>
        </p:txBody>
      </p:sp>
      <p:sp>
        <p:nvSpPr>
          <p:cNvPr id="20" name="Text 18"/>
          <p:cNvSpPr/>
          <p:nvPr/>
        </p:nvSpPr>
        <p:spPr>
          <a:xfrm>
            <a:off x="7876580" y="5760720"/>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D3.js for custom web graphics</a:t>
            </a:r>
            <a:endParaRPr lang="en-US" sz="1850" dirty="0"/>
          </a:p>
        </p:txBody>
      </p:sp>
      <p:sp>
        <p:nvSpPr>
          <p:cNvPr id="21" name="Text 19"/>
          <p:cNvSpPr/>
          <p:nvPr/>
        </p:nvSpPr>
        <p:spPr>
          <a:xfrm>
            <a:off x="7876580" y="6220420"/>
            <a:ext cx="5670113" cy="377190"/>
          </a:xfrm>
          <a:prstGeom prst="rect">
            <a:avLst/>
          </a:prstGeom>
          <a:noFill/>
          <a:ln/>
        </p:spPr>
        <p:txBody>
          <a:bodyPr wrap="none" lIns="0" tIns="0" rIns="0" bIns="0" rtlCol="0" anchor="t"/>
          <a:lstStyle/>
          <a:p>
            <a:pPr algn="l" marL="342900" indent="-342900">
              <a:lnSpc>
                <a:spcPts val="2950"/>
              </a:lnSpc>
              <a:buSzPct val="100000"/>
              <a:buChar char="•"/>
            </a:pPr>
            <a:r>
              <a:rPr lang="en-US" sz="1850" dirty="0">
                <a:solidFill>
                  <a:srgbClr val="272525"/>
                </a:solidFill>
                <a:latin typeface="Inter" pitchFamily="34" charset="0"/>
                <a:ea typeface="Inter" pitchFamily="34" charset="-122"/>
                <a:cs typeface="Inter" pitchFamily="34" charset="-120"/>
              </a:rPr>
              <a:t>Google Charts for quick embeds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1523" y="594836"/>
            <a:ext cx="10631448" cy="671036"/>
          </a:xfrm>
          <a:prstGeom prst="rect">
            <a:avLst/>
          </a:prstGeom>
          <a:noFill/>
          <a:ln/>
        </p:spPr>
        <p:txBody>
          <a:bodyPr wrap="none" lIns="0" tIns="0" rIns="0" bIns="0" rtlCol="0" anchor="t"/>
          <a:lstStyle/>
          <a:p>
            <a:pPr algn="l" indent="0" marL="0">
              <a:lnSpc>
                <a:spcPts val="5250"/>
              </a:lnSpc>
              <a:buNone/>
            </a:pPr>
            <a:r>
              <a:rPr lang="en-US" sz="4200" b="1" dirty="0">
                <a:solidFill>
                  <a:srgbClr val="000000"/>
                </a:solidFill>
                <a:latin typeface="Inter Bold" pitchFamily="34" charset="0"/>
                <a:ea typeface="Inter Bold" pitchFamily="34" charset="-122"/>
                <a:cs typeface="Inter Bold" pitchFamily="34" charset="-120"/>
              </a:rPr>
              <a:t>Best Practices for Effective Visualization</a:t>
            </a:r>
            <a:endParaRPr lang="en-US" sz="4200" dirty="0"/>
          </a:p>
        </p:txBody>
      </p:sp>
      <p:sp>
        <p:nvSpPr>
          <p:cNvPr id="3" name="Text 1"/>
          <p:cNvSpPr/>
          <p:nvPr/>
        </p:nvSpPr>
        <p:spPr>
          <a:xfrm>
            <a:off x="751523" y="1695331"/>
            <a:ext cx="13127355" cy="343614"/>
          </a:xfrm>
          <a:prstGeom prst="rect">
            <a:avLst/>
          </a:prstGeom>
          <a:noFill/>
          <a:ln/>
        </p:spPr>
        <p:txBody>
          <a:bodyPr wrap="non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Following these proven principles will dramatically improve the quality and impact of your data visualizations.</a:t>
            </a:r>
            <a:endParaRPr lang="en-US" sz="1650" dirty="0"/>
          </a:p>
        </p:txBody>
      </p:sp>
      <p:pic>
        <p:nvPicPr>
          <p:cNvPr id="4" name="Image 0" descr="preencoded.png">    </p:cNvPr>
          <p:cNvPicPr>
            <a:picLocks noChangeAspect="1"/>
          </p:cNvPicPr>
          <p:nvPr/>
        </p:nvPicPr>
        <p:blipFill>
          <a:blip r:embed="rId1"/>
          <a:stretch>
            <a:fillRect/>
          </a:stretch>
        </p:blipFill>
        <p:spPr>
          <a:xfrm>
            <a:off x="751523" y="2280523"/>
            <a:ext cx="4375785" cy="858917"/>
          </a:xfrm>
          <a:prstGeom prst="rect">
            <a:avLst/>
          </a:prstGeom>
        </p:spPr>
      </p:pic>
      <p:sp>
        <p:nvSpPr>
          <p:cNvPr id="5" name="Text 2"/>
          <p:cNvSpPr/>
          <p:nvPr/>
        </p:nvSpPr>
        <p:spPr>
          <a:xfrm>
            <a:off x="966192" y="3354110"/>
            <a:ext cx="2738080" cy="335518"/>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Know Your Audience</a:t>
            </a:r>
            <a:endParaRPr lang="en-US" sz="2100" dirty="0"/>
          </a:p>
        </p:txBody>
      </p:sp>
      <p:sp>
        <p:nvSpPr>
          <p:cNvPr id="6" name="Text 3"/>
          <p:cNvSpPr/>
          <p:nvPr/>
        </p:nvSpPr>
        <p:spPr>
          <a:xfrm>
            <a:off x="966192" y="3818453"/>
            <a:ext cx="3946446" cy="10308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Tailor complexity and detail to match your audience's technical expertise and needs</a:t>
            </a:r>
            <a:endParaRPr lang="en-US" sz="1650" dirty="0"/>
          </a:p>
        </p:txBody>
      </p:sp>
      <p:pic>
        <p:nvPicPr>
          <p:cNvPr id="7" name="Image 1" descr="preencoded.png">    </p:cNvPr>
          <p:cNvPicPr>
            <a:picLocks noChangeAspect="1"/>
          </p:cNvPicPr>
          <p:nvPr/>
        </p:nvPicPr>
        <p:blipFill>
          <a:blip r:embed="rId2"/>
          <a:stretch>
            <a:fillRect/>
          </a:stretch>
        </p:blipFill>
        <p:spPr>
          <a:xfrm>
            <a:off x="5127307" y="2280523"/>
            <a:ext cx="4375785" cy="858917"/>
          </a:xfrm>
          <a:prstGeom prst="rect">
            <a:avLst/>
          </a:prstGeom>
        </p:spPr>
      </p:pic>
      <p:sp>
        <p:nvSpPr>
          <p:cNvPr id="8" name="Text 4"/>
          <p:cNvSpPr/>
          <p:nvPr/>
        </p:nvSpPr>
        <p:spPr>
          <a:xfrm>
            <a:off x="5341977" y="3354110"/>
            <a:ext cx="2684383" cy="335518"/>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Simplify Design</a:t>
            </a:r>
            <a:endParaRPr lang="en-US" sz="2100" dirty="0"/>
          </a:p>
        </p:txBody>
      </p:sp>
      <p:sp>
        <p:nvSpPr>
          <p:cNvPr id="9" name="Text 5"/>
          <p:cNvSpPr/>
          <p:nvPr/>
        </p:nvSpPr>
        <p:spPr>
          <a:xfrm>
            <a:off x="5341977" y="3818453"/>
            <a:ext cx="3946446" cy="10308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Avoid clutter, unnecessary decoration, or excessive colors that distract from insights</a:t>
            </a:r>
            <a:endParaRPr lang="en-US" sz="1650" dirty="0"/>
          </a:p>
        </p:txBody>
      </p:sp>
      <p:pic>
        <p:nvPicPr>
          <p:cNvPr id="10" name="Image 2" descr="preencoded.png">    </p:cNvPr>
          <p:cNvPicPr>
            <a:picLocks noChangeAspect="1"/>
          </p:cNvPicPr>
          <p:nvPr/>
        </p:nvPicPr>
        <p:blipFill>
          <a:blip r:embed="rId3"/>
          <a:stretch>
            <a:fillRect/>
          </a:stretch>
        </p:blipFill>
        <p:spPr>
          <a:xfrm>
            <a:off x="9503093" y="2280523"/>
            <a:ext cx="4375785" cy="858917"/>
          </a:xfrm>
          <a:prstGeom prst="rect">
            <a:avLst/>
          </a:prstGeom>
        </p:spPr>
      </p:pic>
      <p:sp>
        <p:nvSpPr>
          <p:cNvPr id="11" name="Text 6"/>
          <p:cNvSpPr/>
          <p:nvPr/>
        </p:nvSpPr>
        <p:spPr>
          <a:xfrm>
            <a:off x="9717762" y="3354110"/>
            <a:ext cx="2684383" cy="335518"/>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Appropriate Charts</a:t>
            </a:r>
            <a:endParaRPr lang="en-US" sz="2100" dirty="0"/>
          </a:p>
        </p:txBody>
      </p:sp>
      <p:sp>
        <p:nvSpPr>
          <p:cNvPr id="12" name="Text 7"/>
          <p:cNvSpPr/>
          <p:nvPr/>
        </p:nvSpPr>
        <p:spPr>
          <a:xfrm>
            <a:off x="9717762" y="3818453"/>
            <a:ext cx="3946446" cy="10308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Don't force data into charts that don't fit the message you're trying to convey</a:t>
            </a:r>
            <a:endParaRPr lang="en-US" sz="1650" dirty="0"/>
          </a:p>
        </p:txBody>
      </p:sp>
      <p:sp>
        <p:nvSpPr>
          <p:cNvPr id="13" name="Shape 8"/>
          <p:cNvSpPr/>
          <p:nvPr/>
        </p:nvSpPr>
        <p:spPr>
          <a:xfrm>
            <a:off x="751523" y="5305544"/>
            <a:ext cx="4232672" cy="2329101"/>
          </a:xfrm>
          <a:prstGeom prst="roundRect">
            <a:avLst>
              <a:gd name="adj" fmla="val 6282"/>
            </a:avLst>
          </a:prstGeom>
          <a:solidFill>
            <a:srgbClr val="FFFFFF"/>
          </a:solidFill>
          <a:ln w="30480">
            <a:solidFill>
              <a:srgbClr val="C0C1D7"/>
            </a:solidFill>
            <a:prstDash val="solid"/>
          </a:ln>
        </p:spPr>
      </p:sp>
      <p:sp>
        <p:nvSpPr>
          <p:cNvPr id="14" name="Shape 9"/>
          <p:cNvSpPr/>
          <p:nvPr/>
        </p:nvSpPr>
        <p:spPr>
          <a:xfrm>
            <a:off x="721043" y="5305544"/>
            <a:ext cx="121920" cy="2329101"/>
          </a:xfrm>
          <a:prstGeom prst="roundRect">
            <a:avLst>
              <a:gd name="adj" fmla="val 73980"/>
            </a:avLst>
          </a:prstGeom>
          <a:solidFill>
            <a:srgbClr val="4950BC"/>
          </a:solidFill>
          <a:ln/>
        </p:spPr>
      </p:sp>
      <p:sp>
        <p:nvSpPr>
          <p:cNvPr id="15" name="Text 10"/>
          <p:cNvSpPr/>
          <p:nvPr/>
        </p:nvSpPr>
        <p:spPr>
          <a:xfrm>
            <a:off x="1088112" y="5550694"/>
            <a:ext cx="3618428" cy="335518"/>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Maintain Color Consistency</a:t>
            </a:r>
            <a:endParaRPr lang="en-US" sz="2100" dirty="0"/>
          </a:p>
        </p:txBody>
      </p:sp>
      <p:sp>
        <p:nvSpPr>
          <p:cNvPr id="16" name="Text 11"/>
          <p:cNvSpPr/>
          <p:nvPr/>
        </p:nvSpPr>
        <p:spPr>
          <a:xfrm>
            <a:off x="1088112" y="6015037"/>
            <a:ext cx="3650933" cy="1374458"/>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Use intuitive color coding throughout your visualizations, such as red for negative values and green for positive growth</a:t>
            </a:r>
            <a:endParaRPr lang="en-US" sz="1650" dirty="0"/>
          </a:p>
        </p:txBody>
      </p:sp>
      <p:sp>
        <p:nvSpPr>
          <p:cNvPr id="17" name="Shape 12"/>
          <p:cNvSpPr/>
          <p:nvPr/>
        </p:nvSpPr>
        <p:spPr>
          <a:xfrm>
            <a:off x="5198864" y="5305544"/>
            <a:ext cx="4232672" cy="2329101"/>
          </a:xfrm>
          <a:prstGeom prst="roundRect">
            <a:avLst>
              <a:gd name="adj" fmla="val 6282"/>
            </a:avLst>
          </a:prstGeom>
          <a:solidFill>
            <a:srgbClr val="FFFFFF"/>
          </a:solidFill>
          <a:ln w="30480">
            <a:solidFill>
              <a:srgbClr val="C0C1D7"/>
            </a:solidFill>
            <a:prstDash val="solid"/>
          </a:ln>
        </p:spPr>
      </p:sp>
      <p:sp>
        <p:nvSpPr>
          <p:cNvPr id="18" name="Shape 13"/>
          <p:cNvSpPr/>
          <p:nvPr/>
        </p:nvSpPr>
        <p:spPr>
          <a:xfrm>
            <a:off x="5168384" y="5305544"/>
            <a:ext cx="121920" cy="2329101"/>
          </a:xfrm>
          <a:prstGeom prst="roundRect">
            <a:avLst>
              <a:gd name="adj" fmla="val 73980"/>
            </a:avLst>
          </a:prstGeom>
          <a:solidFill>
            <a:srgbClr val="4950BC"/>
          </a:solidFill>
          <a:ln/>
        </p:spPr>
      </p:sp>
      <p:sp>
        <p:nvSpPr>
          <p:cNvPr id="19" name="Text 14"/>
          <p:cNvSpPr/>
          <p:nvPr/>
        </p:nvSpPr>
        <p:spPr>
          <a:xfrm>
            <a:off x="5535454" y="5550694"/>
            <a:ext cx="2684383" cy="335518"/>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Label Clearly</a:t>
            </a:r>
            <a:endParaRPr lang="en-US" sz="2100" dirty="0"/>
          </a:p>
        </p:txBody>
      </p:sp>
      <p:sp>
        <p:nvSpPr>
          <p:cNvPr id="20" name="Text 15"/>
          <p:cNvSpPr/>
          <p:nvPr/>
        </p:nvSpPr>
        <p:spPr>
          <a:xfrm>
            <a:off x="5535454" y="6015037"/>
            <a:ext cx="3650933" cy="1374458"/>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Always provide comprehensive legends, axis titles, and concise captions that explain what viewers are seeing</a:t>
            </a:r>
            <a:endParaRPr lang="en-US" sz="1650" dirty="0"/>
          </a:p>
        </p:txBody>
      </p:sp>
      <p:sp>
        <p:nvSpPr>
          <p:cNvPr id="21" name="Shape 16"/>
          <p:cNvSpPr/>
          <p:nvPr/>
        </p:nvSpPr>
        <p:spPr>
          <a:xfrm>
            <a:off x="9646206" y="5305544"/>
            <a:ext cx="4232672" cy="2329101"/>
          </a:xfrm>
          <a:prstGeom prst="roundRect">
            <a:avLst>
              <a:gd name="adj" fmla="val 6282"/>
            </a:avLst>
          </a:prstGeom>
          <a:solidFill>
            <a:srgbClr val="FFFFFF"/>
          </a:solidFill>
          <a:ln w="30480">
            <a:solidFill>
              <a:srgbClr val="C0C1D7"/>
            </a:solidFill>
            <a:prstDash val="solid"/>
          </a:ln>
        </p:spPr>
      </p:sp>
      <p:sp>
        <p:nvSpPr>
          <p:cNvPr id="22" name="Shape 17"/>
          <p:cNvSpPr/>
          <p:nvPr/>
        </p:nvSpPr>
        <p:spPr>
          <a:xfrm>
            <a:off x="9615726" y="5305544"/>
            <a:ext cx="121920" cy="2329101"/>
          </a:xfrm>
          <a:prstGeom prst="roundRect">
            <a:avLst>
              <a:gd name="adj" fmla="val 73980"/>
            </a:avLst>
          </a:prstGeom>
          <a:solidFill>
            <a:srgbClr val="4950BC"/>
          </a:solidFill>
          <a:ln/>
        </p:spPr>
      </p:sp>
      <p:sp>
        <p:nvSpPr>
          <p:cNvPr id="23" name="Text 18"/>
          <p:cNvSpPr/>
          <p:nvPr/>
        </p:nvSpPr>
        <p:spPr>
          <a:xfrm>
            <a:off x="9982795" y="5550694"/>
            <a:ext cx="2684383" cy="335518"/>
          </a:xfrm>
          <a:prstGeom prst="rect">
            <a:avLst/>
          </a:prstGeom>
          <a:noFill/>
          <a:ln/>
        </p:spPr>
        <p:txBody>
          <a:bodyPr wrap="none" lIns="0" tIns="0" rIns="0" bIns="0" rtlCol="0" anchor="t"/>
          <a:lstStyle/>
          <a:p>
            <a:pPr algn="l" indent="0" marL="0">
              <a:lnSpc>
                <a:spcPts val="2600"/>
              </a:lnSpc>
              <a:buNone/>
            </a:pPr>
            <a:r>
              <a:rPr lang="en-US" sz="2100" b="1" dirty="0">
                <a:solidFill>
                  <a:srgbClr val="272525"/>
                </a:solidFill>
                <a:latin typeface="Inter Bold" pitchFamily="34" charset="0"/>
                <a:ea typeface="Inter Bold" pitchFamily="34" charset="-122"/>
                <a:cs typeface="Inter Bold" pitchFamily="34" charset="-120"/>
              </a:rPr>
              <a:t>Tell a Story</a:t>
            </a:r>
            <a:endParaRPr lang="en-US" sz="2100" dirty="0"/>
          </a:p>
        </p:txBody>
      </p:sp>
      <p:sp>
        <p:nvSpPr>
          <p:cNvPr id="24" name="Text 19"/>
          <p:cNvSpPr/>
          <p:nvPr/>
        </p:nvSpPr>
        <p:spPr>
          <a:xfrm>
            <a:off x="9982795" y="6015037"/>
            <a:ext cx="3650933" cy="1030843"/>
          </a:xfrm>
          <a:prstGeom prst="rect">
            <a:avLst/>
          </a:prstGeom>
          <a:noFill/>
          <a:ln/>
        </p:spPr>
        <p:txBody>
          <a:bodyPr wrap="square" lIns="0" tIns="0" rIns="0" bIns="0" rtlCol="0" anchor="t"/>
          <a:lstStyle/>
          <a:p>
            <a:pPr algn="l" indent="0" marL="0">
              <a:lnSpc>
                <a:spcPts val="2700"/>
              </a:lnSpc>
              <a:buNone/>
            </a:pPr>
            <a:r>
              <a:rPr lang="en-US" sz="1650" dirty="0">
                <a:solidFill>
                  <a:srgbClr val="272525"/>
                </a:solidFill>
                <a:latin typeface="Inter" pitchFamily="34" charset="0"/>
                <a:ea typeface="Inter" pitchFamily="34" charset="-122"/>
                <a:cs typeface="Inter" pitchFamily="34" charset="-120"/>
              </a:rPr>
              <a:t>Every visualization should support a clear narrative or key insight that drives action and understanding</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405765"/>
            <a:ext cx="4904661" cy="461129"/>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Common Mistakes to Avoid</a:t>
            </a:r>
            <a:endParaRPr lang="en-US" sz="2900" dirty="0"/>
          </a:p>
        </p:txBody>
      </p:sp>
      <p:pic>
        <p:nvPicPr>
          <p:cNvPr id="3" name="Image 0" descr="preencoded.png">    </p:cNvPr>
          <p:cNvPicPr>
            <a:picLocks noChangeAspect="1"/>
          </p:cNvPicPr>
          <p:nvPr/>
        </p:nvPicPr>
        <p:blipFill>
          <a:blip r:embed="rId1"/>
          <a:stretch>
            <a:fillRect/>
          </a:stretch>
        </p:blipFill>
        <p:spPr>
          <a:xfrm>
            <a:off x="572095" y="1254204"/>
            <a:ext cx="5178385" cy="5178385"/>
          </a:xfrm>
          <a:prstGeom prst="rect">
            <a:avLst/>
          </a:prstGeom>
        </p:spPr>
      </p:pic>
      <p:sp>
        <p:nvSpPr>
          <p:cNvPr id="4" name="Text 1"/>
          <p:cNvSpPr/>
          <p:nvPr/>
        </p:nvSpPr>
        <p:spPr>
          <a:xfrm>
            <a:off x="6118146" y="1220986"/>
            <a:ext cx="7947660" cy="471964"/>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Even experienced data scientists can fall into these common traps that undermine the effectiveness of their visualizations. Being aware of these pitfalls is the first step toward creating clearer, more impactful charts.</a:t>
            </a:r>
            <a:endParaRPr lang="en-US" sz="1150" dirty="0"/>
          </a:p>
        </p:txBody>
      </p:sp>
      <p:sp>
        <p:nvSpPr>
          <p:cNvPr id="5" name="Shape 2"/>
          <p:cNvSpPr/>
          <p:nvPr/>
        </p:nvSpPr>
        <p:spPr>
          <a:xfrm>
            <a:off x="572095" y="6764536"/>
            <a:ext cx="4396978" cy="1101209"/>
          </a:xfrm>
          <a:prstGeom prst="roundRect">
            <a:avLst>
              <a:gd name="adj" fmla="val 5628"/>
            </a:avLst>
          </a:prstGeom>
          <a:solidFill>
            <a:srgbClr val="DADBF1"/>
          </a:solidFill>
          <a:ln w="7620">
            <a:solidFill>
              <a:srgbClr val="C0C1D7"/>
            </a:solidFill>
            <a:prstDash val="solid"/>
          </a:ln>
        </p:spPr>
      </p:sp>
      <p:sp>
        <p:nvSpPr>
          <p:cNvPr id="6" name="Text 3"/>
          <p:cNvSpPr/>
          <p:nvPr/>
        </p:nvSpPr>
        <p:spPr>
          <a:xfrm>
            <a:off x="727234" y="6919674"/>
            <a:ext cx="1844516" cy="230505"/>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Misleading Scales</a:t>
            </a:r>
            <a:endParaRPr lang="en-US" sz="1450" dirty="0"/>
          </a:p>
        </p:txBody>
      </p:sp>
      <p:sp>
        <p:nvSpPr>
          <p:cNvPr id="7" name="Text 4"/>
          <p:cNvSpPr/>
          <p:nvPr/>
        </p:nvSpPr>
        <p:spPr>
          <a:xfrm>
            <a:off x="727234" y="7238643"/>
            <a:ext cx="4086701" cy="471964"/>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Manipulated axes that distort the true magnitude of differences</a:t>
            </a:r>
            <a:endParaRPr lang="en-US" sz="1150" dirty="0"/>
          </a:p>
        </p:txBody>
      </p:sp>
      <p:sp>
        <p:nvSpPr>
          <p:cNvPr id="8" name="Shape 5"/>
          <p:cNvSpPr/>
          <p:nvPr/>
        </p:nvSpPr>
        <p:spPr>
          <a:xfrm>
            <a:off x="5116592" y="6764536"/>
            <a:ext cx="4397097" cy="1101209"/>
          </a:xfrm>
          <a:prstGeom prst="roundRect">
            <a:avLst>
              <a:gd name="adj" fmla="val 5628"/>
            </a:avLst>
          </a:prstGeom>
          <a:solidFill>
            <a:srgbClr val="DADBF1"/>
          </a:solidFill>
          <a:ln w="7620">
            <a:solidFill>
              <a:srgbClr val="C0C1D7"/>
            </a:solidFill>
            <a:prstDash val="solid"/>
          </a:ln>
        </p:spPr>
      </p:sp>
      <p:sp>
        <p:nvSpPr>
          <p:cNvPr id="9" name="Text 6"/>
          <p:cNvSpPr/>
          <p:nvPr/>
        </p:nvSpPr>
        <p:spPr>
          <a:xfrm>
            <a:off x="5271730" y="6919674"/>
            <a:ext cx="1844516" cy="230505"/>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3D Chart Overuse</a:t>
            </a:r>
            <a:endParaRPr lang="en-US" sz="1450" dirty="0"/>
          </a:p>
        </p:txBody>
      </p:sp>
      <p:sp>
        <p:nvSpPr>
          <p:cNvPr id="10" name="Text 7"/>
          <p:cNvSpPr/>
          <p:nvPr/>
        </p:nvSpPr>
        <p:spPr>
          <a:xfrm>
            <a:off x="5271730" y="7238643"/>
            <a:ext cx="4086820" cy="471964"/>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Unnecessary three-dimensional effects that obscure actual values</a:t>
            </a:r>
            <a:endParaRPr lang="en-US" sz="1150" dirty="0"/>
          </a:p>
        </p:txBody>
      </p:sp>
      <p:sp>
        <p:nvSpPr>
          <p:cNvPr id="11" name="Shape 8"/>
          <p:cNvSpPr/>
          <p:nvPr/>
        </p:nvSpPr>
        <p:spPr>
          <a:xfrm>
            <a:off x="9661208" y="6764536"/>
            <a:ext cx="4397097" cy="1101209"/>
          </a:xfrm>
          <a:prstGeom prst="roundRect">
            <a:avLst>
              <a:gd name="adj" fmla="val 5628"/>
            </a:avLst>
          </a:prstGeom>
          <a:solidFill>
            <a:srgbClr val="DADBF1"/>
          </a:solidFill>
          <a:ln w="7620">
            <a:solidFill>
              <a:srgbClr val="C0C1D7"/>
            </a:solidFill>
            <a:prstDash val="solid"/>
          </a:ln>
        </p:spPr>
      </p:sp>
      <p:sp>
        <p:nvSpPr>
          <p:cNvPr id="12" name="Text 9"/>
          <p:cNvSpPr/>
          <p:nvPr/>
        </p:nvSpPr>
        <p:spPr>
          <a:xfrm>
            <a:off x="9816346" y="6919674"/>
            <a:ext cx="1844516" cy="230505"/>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Color Chaos</a:t>
            </a:r>
            <a:endParaRPr lang="en-US" sz="1450" dirty="0"/>
          </a:p>
        </p:txBody>
      </p:sp>
      <p:sp>
        <p:nvSpPr>
          <p:cNvPr id="13" name="Text 10"/>
          <p:cNvSpPr/>
          <p:nvPr/>
        </p:nvSpPr>
        <p:spPr>
          <a:xfrm>
            <a:off x="9816346" y="7238643"/>
            <a:ext cx="4086820" cy="235982"/>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Too many colors or categories creating visual confusion</a:t>
            </a:r>
            <a:endParaRPr lang="en-US" sz="1150" dirty="0"/>
          </a:p>
        </p:txBody>
      </p:sp>
      <p:sp>
        <p:nvSpPr>
          <p:cNvPr id="14" name="Shape 11"/>
          <p:cNvSpPr/>
          <p:nvPr/>
        </p:nvSpPr>
        <p:spPr>
          <a:xfrm>
            <a:off x="572095" y="8013263"/>
            <a:ext cx="6669286" cy="865227"/>
          </a:xfrm>
          <a:prstGeom prst="roundRect">
            <a:avLst>
              <a:gd name="adj" fmla="val 7163"/>
            </a:avLst>
          </a:prstGeom>
          <a:solidFill>
            <a:srgbClr val="DADBF1"/>
          </a:solidFill>
          <a:ln w="7620">
            <a:solidFill>
              <a:srgbClr val="C0C1D7"/>
            </a:solidFill>
            <a:prstDash val="solid"/>
          </a:ln>
        </p:spPr>
      </p:sp>
      <p:sp>
        <p:nvSpPr>
          <p:cNvPr id="15" name="Text 12"/>
          <p:cNvSpPr/>
          <p:nvPr/>
        </p:nvSpPr>
        <p:spPr>
          <a:xfrm>
            <a:off x="727234" y="8168402"/>
            <a:ext cx="1844516" cy="230505"/>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Ambiguous Labels</a:t>
            </a:r>
            <a:endParaRPr lang="en-US" sz="1450" dirty="0"/>
          </a:p>
        </p:txBody>
      </p:sp>
      <p:sp>
        <p:nvSpPr>
          <p:cNvPr id="16" name="Text 13"/>
          <p:cNvSpPr/>
          <p:nvPr/>
        </p:nvSpPr>
        <p:spPr>
          <a:xfrm>
            <a:off x="727234" y="8487370"/>
            <a:ext cx="6359009" cy="235982"/>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Unclear or missing annotations that leave viewers guessing</a:t>
            </a:r>
            <a:endParaRPr lang="en-US" sz="1150" dirty="0"/>
          </a:p>
        </p:txBody>
      </p:sp>
      <p:sp>
        <p:nvSpPr>
          <p:cNvPr id="17" name="Shape 14"/>
          <p:cNvSpPr/>
          <p:nvPr/>
        </p:nvSpPr>
        <p:spPr>
          <a:xfrm>
            <a:off x="7388900" y="8013263"/>
            <a:ext cx="6669405" cy="865227"/>
          </a:xfrm>
          <a:prstGeom prst="roundRect">
            <a:avLst>
              <a:gd name="adj" fmla="val 7163"/>
            </a:avLst>
          </a:prstGeom>
          <a:solidFill>
            <a:srgbClr val="DADBF1"/>
          </a:solidFill>
          <a:ln w="7620">
            <a:solidFill>
              <a:srgbClr val="C0C1D7"/>
            </a:solidFill>
            <a:prstDash val="solid"/>
          </a:ln>
        </p:spPr>
      </p:sp>
      <p:sp>
        <p:nvSpPr>
          <p:cNvPr id="18" name="Text 15"/>
          <p:cNvSpPr/>
          <p:nvPr/>
        </p:nvSpPr>
        <p:spPr>
          <a:xfrm>
            <a:off x="7544038" y="8168402"/>
            <a:ext cx="1844516" cy="230505"/>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Missing Context</a:t>
            </a:r>
            <a:endParaRPr lang="en-US" sz="1450" dirty="0"/>
          </a:p>
        </p:txBody>
      </p:sp>
      <p:sp>
        <p:nvSpPr>
          <p:cNvPr id="19" name="Text 16"/>
          <p:cNvSpPr/>
          <p:nvPr/>
        </p:nvSpPr>
        <p:spPr>
          <a:xfrm>
            <a:off x="7544038" y="8487370"/>
            <a:ext cx="6359128" cy="235982"/>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Ignoring outliers or failing to provide necessary background information</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16412" y="644128"/>
            <a:ext cx="9313783" cy="728901"/>
          </a:xfrm>
          <a:prstGeom prst="rect">
            <a:avLst/>
          </a:prstGeom>
          <a:noFill/>
          <a:ln/>
        </p:spPr>
        <p:txBody>
          <a:bodyPr wrap="none" lIns="0" tIns="0" rIns="0" bIns="0" rtlCol="0" anchor="t"/>
          <a:lstStyle/>
          <a:p>
            <a:pPr algn="l" indent="0" marL="0">
              <a:lnSpc>
                <a:spcPts val="5700"/>
              </a:lnSpc>
              <a:buNone/>
            </a:pPr>
            <a:r>
              <a:rPr lang="en-US" sz="4550" b="1" dirty="0">
                <a:solidFill>
                  <a:srgbClr val="000000"/>
                </a:solidFill>
                <a:latin typeface="Inter Bold" pitchFamily="34" charset="0"/>
                <a:ea typeface="Inter Bold" pitchFamily="34" charset="-122"/>
                <a:cs typeface="Inter Bold" pitchFamily="34" charset="-120"/>
              </a:rPr>
              <a:t>Examples of Good Visualizations</a:t>
            </a:r>
            <a:endParaRPr lang="en-US" sz="4550" dirty="0"/>
          </a:p>
        </p:txBody>
      </p:sp>
      <p:sp>
        <p:nvSpPr>
          <p:cNvPr id="3" name="Text 1"/>
          <p:cNvSpPr/>
          <p:nvPr/>
        </p:nvSpPr>
        <p:spPr>
          <a:xfrm>
            <a:off x="816412" y="1839516"/>
            <a:ext cx="12997577" cy="746284"/>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Learning from well-executed examples helps develop your eye for effective data communication. These visualization types represent gold standards in the field.</a:t>
            </a:r>
            <a:endParaRPr lang="en-US" sz="18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16412" y="2848213"/>
            <a:ext cx="583168" cy="583168"/>
          </a:xfrm>
          <a:prstGeom prst="rect">
            <a:avLst/>
          </a:prstGeom>
        </p:spPr>
      </p:pic>
      <p:sp>
        <p:nvSpPr>
          <p:cNvPr id="5" name="Text 2"/>
          <p:cNvSpPr/>
          <p:nvPr/>
        </p:nvSpPr>
        <p:spPr>
          <a:xfrm>
            <a:off x="1691164" y="2986683"/>
            <a:ext cx="2915960" cy="364450"/>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Inter Bold" pitchFamily="34" charset="0"/>
                <a:ea typeface="Inter Bold" pitchFamily="34" charset="-122"/>
                <a:cs typeface="Inter Bold" pitchFamily="34" charset="-120"/>
              </a:rPr>
              <a:t>Clean Line Plots</a:t>
            </a:r>
            <a:endParaRPr lang="en-US" sz="2250" dirty="0"/>
          </a:p>
        </p:txBody>
      </p:sp>
      <p:sp>
        <p:nvSpPr>
          <p:cNvPr id="6" name="Text 3"/>
          <p:cNvSpPr/>
          <p:nvPr/>
        </p:nvSpPr>
        <p:spPr>
          <a:xfrm>
            <a:off x="1691164" y="3491032"/>
            <a:ext cx="5478185" cy="1492567"/>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Simple, uncluttered line charts that clearly show trends over time without unnecessary embellishment. Focus on the data story, not decorative elements.</a:t>
            </a:r>
            <a:endParaRPr lang="en-US" sz="18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0933" y="2848213"/>
            <a:ext cx="583168" cy="583168"/>
          </a:xfrm>
          <a:prstGeom prst="rect">
            <a:avLst/>
          </a:prstGeom>
        </p:spPr>
      </p:pic>
      <p:sp>
        <p:nvSpPr>
          <p:cNvPr id="8" name="Text 4"/>
          <p:cNvSpPr/>
          <p:nvPr/>
        </p:nvSpPr>
        <p:spPr>
          <a:xfrm>
            <a:off x="8335685" y="2986683"/>
            <a:ext cx="3406259" cy="364450"/>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Inter Bold" pitchFamily="34" charset="0"/>
                <a:ea typeface="Inter Bold" pitchFamily="34" charset="-122"/>
                <a:cs typeface="Inter Bold" pitchFamily="34" charset="-120"/>
              </a:rPr>
              <a:t>Comparative Bar Charts</a:t>
            </a:r>
            <a:endParaRPr lang="en-US" sz="2250" dirty="0"/>
          </a:p>
        </p:txBody>
      </p:sp>
      <p:sp>
        <p:nvSpPr>
          <p:cNvPr id="9" name="Text 5"/>
          <p:cNvSpPr/>
          <p:nvPr/>
        </p:nvSpPr>
        <p:spPr>
          <a:xfrm>
            <a:off x="8335685" y="3491032"/>
            <a:ext cx="5478304" cy="1119426"/>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Side-by-side or stacked bars that make category comparisons immediately obvious. Consistent colors and clear labels guide the viewer's eye.</a:t>
            </a:r>
            <a:endParaRPr lang="en-US" sz="18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6412" y="5450086"/>
            <a:ext cx="583168" cy="583168"/>
          </a:xfrm>
          <a:prstGeom prst="rect">
            <a:avLst/>
          </a:prstGeom>
        </p:spPr>
      </p:pic>
      <p:sp>
        <p:nvSpPr>
          <p:cNvPr id="11" name="Text 6"/>
          <p:cNvSpPr/>
          <p:nvPr/>
        </p:nvSpPr>
        <p:spPr>
          <a:xfrm>
            <a:off x="1691164" y="5588556"/>
            <a:ext cx="3115985" cy="364450"/>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Inter Bold" pitchFamily="34" charset="0"/>
                <a:ea typeface="Inter Bold" pitchFamily="34" charset="-122"/>
                <a:cs typeface="Inter Bold" pitchFamily="34" charset="-120"/>
              </a:rPr>
              <a:t>Correlation Heatmaps</a:t>
            </a:r>
            <a:endParaRPr lang="en-US" sz="2250" dirty="0"/>
          </a:p>
        </p:txBody>
      </p:sp>
      <p:sp>
        <p:nvSpPr>
          <p:cNvPr id="12" name="Text 7"/>
          <p:cNvSpPr/>
          <p:nvPr/>
        </p:nvSpPr>
        <p:spPr>
          <a:xfrm>
            <a:off x="1691164" y="6092904"/>
            <a:ext cx="5478185" cy="1119426"/>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Color-coded matrices that reveal relationships between multiple variables at a glance. Intuitive color gradients make patterns pop.</a:t>
            </a:r>
            <a:endParaRPr lang="en-US" sz="180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0933" y="5450086"/>
            <a:ext cx="583168" cy="583168"/>
          </a:xfrm>
          <a:prstGeom prst="rect">
            <a:avLst/>
          </a:prstGeom>
        </p:spPr>
      </p:pic>
      <p:sp>
        <p:nvSpPr>
          <p:cNvPr id="14" name="Text 8"/>
          <p:cNvSpPr/>
          <p:nvPr/>
        </p:nvSpPr>
        <p:spPr>
          <a:xfrm>
            <a:off x="8335685" y="5588556"/>
            <a:ext cx="2915960" cy="364450"/>
          </a:xfrm>
          <a:prstGeom prst="rect">
            <a:avLst/>
          </a:prstGeom>
          <a:noFill/>
          <a:ln/>
        </p:spPr>
        <p:txBody>
          <a:bodyPr wrap="none" lIns="0" tIns="0" rIns="0" bIns="0" rtlCol="0" anchor="t"/>
          <a:lstStyle/>
          <a:p>
            <a:pPr algn="l" indent="0" marL="0">
              <a:lnSpc>
                <a:spcPts val="2850"/>
              </a:lnSpc>
              <a:buNone/>
            </a:pPr>
            <a:r>
              <a:rPr lang="en-US" sz="2250" b="1" dirty="0">
                <a:solidFill>
                  <a:srgbClr val="272525"/>
                </a:solidFill>
                <a:latin typeface="Inter Bold" pitchFamily="34" charset="0"/>
                <a:ea typeface="Inter Bold" pitchFamily="34" charset="-122"/>
                <a:cs typeface="Inter Bold" pitchFamily="34" charset="-120"/>
              </a:rPr>
              <a:t>KPI Dashboards</a:t>
            </a:r>
            <a:endParaRPr lang="en-US" sz="2250" dirty="0"/>
          </a:p>
        </p:txBody>
      </p:sp>
      <p:sp>
        <p:nvSpPr>
          <p:cNvPr id="15" name="Text 9"/>
          <p:cNvSpPr/>
          <p:nvPr/>
        </p:nvSpPr>
        <p:spPr>
          <a:xfrm>
            <a:off x="8335685" y="6092904"/>
            <a:ext cx="5478304" cy="1492567"/>
          </a:xfrm>
          <a:prstGeom prst="rect">
            <a:avLst/>
          </a:prstGeom>
          <a:noFill/>
          <a:ln/>
        </p:spPr>
        <p:txBody>
          <a:bodyPr wrap="square" lIns="0" tIns="0" rIns="0" bIns="0" rtlCol="0" anchor="t"/>
          <a:lstStyle/>
          <a:p>
            <a:pPr algn="l" indent="0" marL="0">
              <a:lnSpc>
                <a:spcPts val="2900"/>
              </a:lnSpc>
              <a:buNone/>
            </a:pPr>
            <a:r>
              <a:rPr lang="en-US" sz="1800" dirty="0">
                <a:solidFill>
                  <a:srgbClr val="272525"/>
                </a:solidFill>
                <a:latin typeface="Inter" pitchFamily="34" charset="0"/>
                <a:ea typeface="Inter" pitchFamily="34" charset="-122"/>
                <a:cs typeface="Inter" pitchFamily="34" charset="-120"/>
              </a:rPr>
              <a:t>Focused dashboards displaying only the most critical metrics. Each element serves a purpose, with clear hierarchy guiding attention to what matters most.</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2025-12-04T11:19:20Z</dcterms:created>
  <dcterms:modified xsi:type="dcterms:W3CDTF">2025-12-04T11:19:20Z</dcterms:modified>
</cp:coreProperties>
</file>